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3"/>
  </p:notesMasterIdLst>
  <p:handoutMasterIdLst>
    <p:handoutMasterId r:id="rId14"/>
  </p:handoutMasterIdLst>
  <p:sldIdLst>
    <p:sldId id="303" r:id="rId2"/>
    <p:sldId id="817" r:id="rId3"/>
    <p:sldId id="818" r:id="rId4"/>
    <p:sldId id="820" r:id="rId5"/>
    <p:sldId id="822" r:id="rId6"/>
    <p:sldId id="815" r:id="rId7"/>
    <p:sldId id="816" r:id="rId8"/>
    <p:sldId id="824" r:id="rId9"/>
    <p:sldId id="825" r:id="rId10"/>
    <p:sldId id="826" r:id="rId11"/>
    <p:sldId id="704" r:id="rId12"/>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33FF"/>
    <a:srgbClr val="FFFFCC"/>
    <a:srgbClr val="C1E442"/>
    <a:srgbClr val="FF3300"/>
    <a:srgbClr val="72AF2F"/>
    <a:srgbClr val="C6D254"/>
    <a:srgbClr val="000000"/>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26" autoAdjust="0"/>
    <p:restoredTop sz="97931" autoAdjust="0"/>
  </p:normalViewPr>
  <p:slideViewPr>
    <p:cSldViewPr snapToGrid="0">
      <p:cViewPr varScale="1">
        <p:scale>
          <a:sx n="99" d="100"/>
          <a:sy n="99" d="100"/>
        </p:scale>
        <p:origin x="48" y="12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125" d="100"/>
          <a:sy n="125" d="100"/>
        </p:scale>
        <p:origin x="1773" y="-163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61" Type="http://schemas.microsoft.com/office/2015/10/relationships/revisionInfo" Target="revisionInfo.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11/22/2019</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11/22/2019</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S5-197776, SA5#128, Zhuhai</a:t>
            </a:r>
            <a:r>
              <a:rPr lang="en-GB" sz="1100" b="1" spc="300" baseline="0" dirty="0" smtClean="0">
                <a:ea typeface="+mn-ea"/>
                <a:cs typeface="Arial" panose="020B0604020202020204" pitchFamily="34" charset="0"/>
              </a:rPr>
              <a:t> </a:t>
            </a:r>
            <a:r>
              <a:rPr lang="en-GB" sz="1100" b="1" spc="300" dirty="0" smtClean="0">
                <a:ea typeface="+mn-ea"/>
                <a:cs typeface="Arial" panose="020B0604020202020204" pitchFamily="34" charset="0"/>
              </a:rPr>
              <a:t>(China), 18 – 22 Oct 2019</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2019</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s://wiki.onap.org/display/DW/VES+7.1" TargetMode="External"/><Relationship Id="rId2" Type="http://schemas.openxmlformats.org/officeDocument/2006/relationships/image" Target="../media/image9.png"/><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9847976"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US" altLang="zh-CN" sz="4800" b="1" dirty="0" smtClean="0"/>
              <a:t>Discussion on potential ways for integration </a:t>
            </a:r>
            <a:r>
              <a:rPr lang="en-US" altLang="zh-CN" sz="4800" b="1" dirty="0"/>
              <a:t>of ONAP and 3GPP </a:t>
            </a:r>
            <a:r>
              <a:rPr lang="en-US" altLang="zh-CN" sz="4800" b="1" dirty="0" smtClean="0"/>
              <a:t>MnS</a:t>
            </a:r>
            <a:br>
              <a:rPr lang="en-US" altLang="zh-CN" sz="4800" b="1" dirty="0" smtClean="0"/>
            </a:br>
            <a:endParaRPr lang="en-GB" sz="4800" dirty="0">
              <a:effectLst>
                <a:outerShdw blurRad="38100" dist="38100" dir="2700000" algn="tl">
                  <a:srgbClr val="C0C0C0"/>
                </a:outerShdw>
              </a:effectLst>
            </a:endParaRPr>
          </a:p>
        </p:txBody>
      </p:sp>
      <p:sp>
        <p:nvSpPr>
          <p:cNvPr id="2" name="文本框 1"/>
          <p:cNvSpPr txBox="1"/>
          <p:nvPr/>
        </p:nvSpPr>
        <p:spPr>
          <a:xfrm>
            <a:off x="5345941" y="5027232"/>
            <a:ext cx="4981965" cy="338554"/>
          </a:xfrm>
          <a:prstGeom prst="rect">
            <a:avLst/>
          </a:prstGeom>
          <a:noFill/>
        </p:spPr>
        <p:txBody>
          <a:bodyPr wrap="square" rtlCol="0">
            <a:spAutoFit/>
          </a:bodyPr>
          <a:lstStyle/>
          <a:p>
            <a:r>
              <a:rPr lang="en-US" altLang="zh-CN" sz="1600" dirty="0" smtClean="0"/>
              <a:t>Source: Huawei</a:t>
            </a:r>
            <a:r>
              <a:rPr lang="en-US" altLang="zh-CN" sz="1600" dirty="0"/>
              <a:t>, AT&amp;T, </a:t>
            </a:r>
            <a:r>
              <a:rPr lang="en-US" altLang="zh-CN" sz="1600" dirty="0" smtClean="0"/>
              <a:t>Orange</a:t>
            </a:r>
            <a:r>
              <a:rPr lang="en-US" altLang="zh-CN" sz="1600" smtClean="0"/>
              <a:t>, Nokia</a:t>
            </a:r>
            <a:endParaRPr lang="zh-CN" altLang="en-US" sz="1600" dirty="0"/>
          </a:p>
        </p:txBody>
      </p:sp>
      <p:sp>
        <p:nvSpPr>
          <p:cNvPr id="4" name="文本框 3"/>
          <p:cNvSpPr txBox="1"/>
          <p:nvPr/>
        </p:nvSpPr>
        <p:spPr>
          <a:xfrm>
            <a:off x="5345941" y="5365786"/>
            <a:ext cx="3764370" cy="338554"/>
          </a:xfrm>
          <a:prstGeom prst="rect">
            <a:avLst/>
          </a:prstGeom>
          <a:noFill/>
        </p:spPr>
        <p:txBody>
          <a:bodyPr wrap="square" rtlCol="0">
            <a:spAutoFit/>
          </a:bodyPr>
          <a:lstStyle/>
          <a:p>
            <a:r>
              <a:rPr lang="en-US" altLang="zh-CN" sz="1600" dirty="0" smtClean="0"/>
              <a:t>Replace of S5-197674 and S5-197255</a:t>
            </a:r>
            <a:endParaRPr lang="zh-CN" altLang="en-US" sz="1600" dirty="0"/>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标题 1"/>
          <p:cNvSpPr>
            <a:spLocks noGrp="1"/>
          </p:cNvSpPr>
          <p:nvPr>
            <p:ph type="title"/>
          </p:nvPr>
        </p:nvSpPr>
        <p:spPr>
          <a:xfrm>
            <a:off x="143435" y="71718"/>
            <a:ext cx="11111345" cy="753035"/>
          </a:xfrm>
        </p:spPr>
        <p:txBody>
          <a:bodyPr/>
          <a:lstStyle/>
          <a:p>
            <a:pPr algn="l"/>
            <a:r>
              <a:rPr lang="en-US" sz="2800" dirty="0" smtClean="0"/>
              <a:t>Detailed Proposal </a:t>
            </a:r>
            <a:r>
              <a:rPr lang="en-US" sz="2800" smtClean="0"/>
              <a:t>for endorsement (2)</a:t>
            </a:r>
            <a:endParaRPr lang="en-US" sz="2800" dirty="0"/>
          </a:p>
        </p:txBody>
      </p:sp>
      <p:sp>
        <p:nvSpPr>
          <p:cNvPr id="4" name="矩形 3"/>
          <p:cNvSpPr/>
          <p:nvPr/>
        </p:nvSpPr>
        <p:spPr bwMode="auto">
          <a:xfrm>
            <a:off x="3149855" y="2987090"/>
            <a:ext cx="3768568" cy="348496"/>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altLang="zh-CN" sz="1200" dirty="0" smtClean="0">
                <a:latin typeface="Arial" charset="0"/>
              </a:rPr>
              <a:t>3GPP MnS Producer</a:t>
            </a:r>
            <a:endParaRPr kumimoji="0" lang="zh-CN" altLang="en-US" sz="1200" b="0" i="0" u="none" strike="noStrike" cap="none" normalizeH="0" baseline="0" dirty="0" smtClean="0">
              <a:ln>
                <a:noFill/>
              </a:ln>
              <a:solidFill>
                <a:schemeClr val="tx1"/>
              </a:solidFill>
              <a:effectLst/>
              <a:latin typeface="Arial" charset="0"/>
            </a:endParaRPr>
          </a:p>
        </p:txBody>
      </p:sp>
      <p:sp>
        <p:nvSpPr>
          <p:cNvPr id="5" name="矩形 4"/>
          <p:cNvSpPr/>
          <p:nvPr/>
        </p:nvSpPr>
        <p:spPr bwMode="auto">
          <a:xfrm>
            <a:off x="3149855" y="1132011"/>
            <a:ext cx="1318611"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1200" dirty="0">
                <a:latin typeface="Arial" charset="0"/>
              </a:rPr>
              <a:t>3GPP </a:t>
            </a:r>
            <a:r>
              <a:rPr lang="en-US" altLang="zh-CN" sz="1200" dirty="0" smtClean="0">
                <a:latin typeface="Arial" charset="0"/>
              </a:rPr>
              <a:t>MnS </a:t>
            </a:r>
            <a:r>
              <a:rPr lang="en-US" altLang="zh-CN" sz="1200" dirty="0">
                <a:latin typeface="Arial" charset="0"/>
              </a:rPr>
              <a:t>Consumer</a:t>
            </a:r>
            <a:endParaRPr lang="zh-CN" altLang="en-US" sz="1200" dirty="0">
              <a:latin typeface="Arial" charset="0"/>
            </a:endParaRPr>
          </a:p>
        </p:txBody>
      </p:sp>
      <p:sp>
        <p:nvSpPr>
          <p:cNvPr id="6" name="矩形 5"/>
          <p:cNvSpPr/>
          <p:nvPr/>
        </p:nvSpPr>
        <p:spPr bwMode="auto">
          <a:xfrm>
            <a:off x="6106208" y="1117655"/>
            <a:ext cx="1277296"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zh-CN" sz="1200" dirty="0" smtClean="0">
                <a:latin typeface="Arial" charset="0"/>
              </a:rPr>
              <a:t>ONAP VES Collector</a:t>
            </a:r>
            <a:endParaRPr lang="zh-CN" altLang="en-US" sz="1200" dirty="0">
              <a:latin typeface="Arial" charset="0"/>
            </a:endParaRPr>
          </a:p>
        </p:txBody>
      </p:sp>
      <p:grpSp>
        <p:nvGrpSpPr>
          <p:cNvPr id="7" name="组合 6"/>
          <p:cNvGrpSpPr/>
          <p:nvPr/>
        </p:nvGrpSpPr>
        <p:grpSpPr>
          <a:xfrm>
            <a:off x="6513325" y="2402259"/>
            <a:ext cx="135348" cy="563769"/>
            <a:chOff x="5508677" y="1230504"/>
            <a:chExt cx="135348" cy="563769"/>
          </a:xfrm>
        </p:grpSpPr>
        <p:cxnSp>
          <p:nvCxnSpPr>
            <p:cNvPr id="9" name="直接连接符 8"/>
            <p:cNvCxnSpPr>
              <a:stCxn id="10" idx="4"/>
            </p:cNvCxnSpPr>
            <p:nvPr/>
          </p:nvCxnSpPr>
          <p:spPr bwMode="auto">
            <a:xfrm>
              <a:off x="5576351" y="1376531"/>
              <a:ext cx="0" cy="41774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椭圆 9"/>
            <p:cNvSpPr/>
            <p:nvPr/>
          </p:nvSpPr>
          <p:spPr bwMode="auto">
            <a:xfrm>
              <a:off x="5508677" y="1230504"/>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sp>
        <p:nvSpPr>
          <p:cNvPr id="11" name="文本框 10"/>
          <p:cNvSpPr txBox="1"/>
          <p:nvPr/>
        </p:nvSpPr>
        <p:spPr>
          <a:xfrm>
            <a:off x="3781221" y="2178272"/>
            <a:ext cx="1115128" cy="646331"/>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dirty="0"/>
              <a:t>3GPP </a:t>
            </a:r>
            <a:r>
              <a:rPr lang="en-US" altLang="zh-CN" dirty="0" smtClean="0"/>
              <a:t>MnS ( </a:t>
            </a:r>
            <a:r>
              <a:rPr lang="en-US" altLang="zh-CN" dirty="0" err="1" smtClean="0"/>
              <a:t>e.g.generic</a:t>
            </a:r>
            <a:r>
              <a:rPr lang="en-US" altLang="zh-CN" dirty="0" smtClean="0"/>
              <a:t> </a:t>
            </a:r>
            <a:r>
              <a:rPr lang="en-US" altLang="zh-CN" dirty="0" err="1" smtClean="0"/>
              <a:t>NotifynewAalrm</a:t>
            </a:r>
            <a:r>
              <a:rPr lang="en-US" altLang="zh-CN" dirty="0" smtClean="0"/>
              <a:t>)</a:t>
            </a:r>
          </a:p>
          <a:p>
            <a:r>
              <a:rPr lang="en-US" altLang="zh-CN" dirty="0" smtClean="0">
                <a:solidFill>
                  <a:srgbClr val="3333FF"/>
                </a:solidFill>
              </a:rPr>
              <a:t>(Defined in 3GPP)</a:t>
            </a:r>
            <a:endParaRPr lang="zh-CN" altLang="en-US" dirty="0">
              <a:solidFill>
                <a:srgbClr val="3333FF"/>
              </a:solidFill>
            </a:endParaRPr>
          </a:p>
        </p:txBody>
      </p:sp>
      <p:sp>
        <p:nvSpPr>
          <p:cNvPr id="12" name="文本框 11"/>
          <p:cNvSpPr txBox="1"/>
          <p:nvPr/>
        </p:nvSpPr>
        <p:spPr>
          <a:xfrm>
            <a:off x="5092924" y="1748432"/>
            <a:ext cx="1287581" cy="461665"/>
          </a:xfrm>
          <a:prstGeom prst="rect">
            <a:avLst/>
          </a:prstGeom>
          <a:solidFill>
            <a:schemeClr val="accent6">
              <a:lumMod val="60000"/>
              <a:lumOff val="40000"/>
            </a:schemeClr>
          </a:solidFill>
          <a:ln>
            <a:solidFill>
              <a:schemeClr val="tx1"/>
            </a:solidFill>
            <a:prstDash val="dash"/>
          </a:ln>
        </p:spPr>
        <p:txBody>
          <a:bodyPr wrap="square" rtlCol="0">
            <a:spAutoFit/>
          </a:bodyPr>
          <a:lstStyle>
            <a:defPPr>
              <a:defRPr lang="en-GB"/>
            </a:defPPr>
            <a:lvl1pPr>
              <a:defRPr sz="900"/>
            </a:lvl1pPr>
          </a:lstStyle>
          <a:p>
            <a:r>
              <a:rPr lang="en-US" altLang="zh-CN" sz="800" dirty="0"/>
              <a:t>ONAP VES </a:t>
            </a:r>
            <a:r>
              <a:rPr lang="en-US" altLang="zh-CN" sz="800" dirty="0" smtClean="0"/>
              <a:t>CommonEventHeader</a:t>
            </a:r>
          </a:p>
          <a:p>
            <a:r>
              <a:rPr lang="en-US" altLang="zh-CN" sz="800" dirty="0" smtClean="0">
                <a:solidFill>
                  <a:srgbClr val="FF0000"/>
                </a:solidFill>
              </a:rPr>
              <a:t>(Defined in ONAP)</a:t>
            </a:r>
            <a:endParaRPr lang="zh-CN" altLang="en-US" sz="800" dirty="0">
              <a:solidFill>
                <a:srgbClr val="FF0000"/>
              </a:solidFill>
            </a:endParaRPr>
          </a:p>
        </p:txBody>
      </p:sp>
      <p:cxnSp>
        <p:nvCxnSpPr>
          <p:cNvPr id="13" name="直接连接符 12"/>
          <p:cNvCxnSpPr>
            <a:stCxn id="14" idx="2"/>
          </p:cNvCxnSpPr>
          <p:nvPr/>
        </p:nvCxnSpPr>
        <p:spPr bwMode="auto">
          <a:xfrm flipV="1">
            <a:off x="6566243" y="1668069"/>
            <a:ext cx="4037" cy="488528"/>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任意多边形 13"/>
          <p:cNvSpPr/>
          <p:nvPr/>
        </p:nvSpPr>
        <p:spPr>
          <a:xfrm>
            <a:off x="6484518" y="2154771"/>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grpSp>
        <p:nvGrpSpPr>
          <p:cNvPr id="15" name="组合 14"/>
          <p:cNvGrpSpPr/>
          <p:nvPr/>
        </p:nvGrpSpPr>
        <p:grpSpPr>
          <a:xfrm>
            <a:off x="3571264" y="2415581"/>
            <a:ext cx="135348" cy="563769"/>
            <a:chOff x="5508677" y="1230504"/>
            <a:chExt cx="135348" cy="563769"/>
          </a:xfrm>
        </p:grpSpPr>
        <p:cxnSp>
          <p:nvCxnSpPr>
            <p:cNvPr id="16" name="直接连接符 15"/>
            <p:cNvCxnSpPr>
              <a:stCxn id="17" idx="4"/>
            </p:cNvCxnSpPr>
            <p:nvPr/>
          </p:nvCxnSpPr>
          <p:spPr bwMode="auto">
            <a:xfrm>
              <a:off x="5576351" y="1376531"/>
              <a:ext cx="0" cy="41774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椭圆 16"/>
            <p:cNvSpPr/>
            <p:nvPr/>
          </p:nvSpPr>
          <p:spPr bwMode="auto">
            <a:xfrm>
              <a:off x="5508677" y="1230504"/>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cxnSp>
        <p:nvCxnSpPr>
          <p:cNvPr id="18" name="直接连接符 17"/>
          <p:cNvCxnSpPr/>
          <p:nvPr/>
        </p:nvCxnSpPr>
        <p:spPr bwMode="auto">
          <a:xfrm flipH="1" flipV="1">
            <a:off x="3631755" y="1684668"/>
            <a:ext cx="7183" cy="493604"/>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任意多边形 18"/>
          <p:cNvSpPr/>
          <p:nvPr/>
        </p:nvSpPr>
        <p:spPr>
          <a:xfrm>
            <a:off x="3542457" y="2178658"/>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sp>
        <p:nvSpPr>
          <p:cNvPr id="20" name="文本框 19"/>
          <p:cNvSpPr txBox="1"/>
          <p:nvPr/>
        </p:nvSpPr>
        <p:spPr>
          <a:xfrm>
            <a:off x="5092923" y="2219694"/>
            <a:ext cx="1287581" cy="646331"/>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dirty="0"/>
              <a:t>3GPP </a:t>
            </a:r>
            <a:r>
              <a:rPr lang="en-US" altLang="zh-CN" dirty="0" smtClean="0"/>
              <a:t>MnS(e.g. generic </a:t>
            </a:r>
            <a:r>
              <a:rPr lang="en-US" altLang="zh-CN" dirty="0" err="1" smtClean="0"/>
              <a:t>NotifynewAalrm</a:t>
            </a:r>
            <a:r>
              <a:rPr lang="en-US" altLang="zh-CN" dirty="0" smtClean="0"/>
              <a:t>)</a:t>
            </a:r>
          </a:p>
          <a:p>
            <a:r>
              <a:rPr lang="en-US" altLang="zh-CN" dirty="0" smtClean="0">
                <a:solidFill>
                  <a:srgbClr val="3333FF"/>
                </a:solidFill>
              </a:rPr>
              <a:t>(Defined in 3GPP)</a:t>
            </a:r>
            <a:endParaRPr lang="zh-CN" altLang="en-US" dirty="0">
              <a:solidFill>
                <a:srgbClr val="3333FF"/>
              </a:solidFill>
            </a:endParaRPr>
          </a:p>
        </p:txBody>
      </p:sp>
      <p:sp>
        <p:nvSpPr>
          <p:cNvPr id="21" name="矩形 20"/>
          <p:cNvSpPr/>
          <p:nvPr/>
        </p:nvSpPr>
        <p:spPr bwMode="auto">
          <a:xfrm>
            <a:off x="7220358" y="2977796"/>
            <a:ext cx="1113607" cy="357790"/>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1200" dirty="0" smtClean="0">
                <a:latin typeface="Arial" charset="0"/>
              </a:rPr>
              <a:t>XXX domain</a:t>
            </a:r>
            <a:endParaRPr lang="zh-CN" altLang="en-US" sz="1200" dirty="0">
              <a:latin typeface="Arial" charset="0"/>
            </a:endParaRPr>
          </a:p>
        </p:txBody>
      </p:sp>
      <p:cxnSp>
        <p:nvCxnSpPr>
          <p:cNvPr id="3" name="肘形连接符 2"/>
          <p:cNvCxnSpPr>
            <a:stCxn id="6" idx="2"/>
            <a:endCxn id="21" idx="0"/>
          </p:cNvCxnSpPr>
          <p:nvPr/>
        </p:nvCxnSpPr>
        <p:spPr bwMode="auto">
          <a:xfrm rot="16200000" flipH="1">
            <a:off x="6601815" y="1802448"/>
            <a:ext cx="1318389" cy="1032306"/>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p:spPr>
      </p:cxnSp>
      <p:sp>
        <p:nvSpPr>
          <p:cNvPr id="28" name="文本框 27"/>
          <p:cNvSpPr txBox="1"/>
          <p:nvPr/>
        </p:nvSpPr>
        <p:spPr>
          <a:xfrm>
            <a:off x="7046385" y="1816893"/>
            <a:ext cx="1287581" cy="461665"/>
          </a:xfrm>
          <a:prstGeom prst="rect">
            <a:avLst/>
          </a:prstGeom>
          <a:solidFill>
            <a:schemeClr val="accent6">
              <a:lumMod val="60000"/>
              <a:lumOff val="40000"/>
            </a:schemeClr>
          </a:solidFill>
          <a:ln>
            <a:solidFill>
              <a:schemeClr val="tx1"/>
            </a:solidFill>
            <a:prstDash val="dash"/>
          </a:ln>
        </p:spPr>
        <p:txBody>
          <a:bodyPr wrap="square" rtlCol="0">
            <a:spAutoFit/>
          </a:bodyPr>
          <a:lstStyle>
            <a:defPPr>
              <a:defRPr lang="en-GB"/>
            </a:defPPr>
            <a:lvl1pPr>
              <a:defRPr sz="900"/>
            </a:lvl1pPr>
          </a:lstStyle>
          <a:p>
            <a:r>
              <a:rPr lang="en-US" altLang="zh-CN" sz="800" dirty="0"/>
              <a:t>ONAP VES </a:t>
            </a:r>
            <a:r>
              <a:rPr lang="en-US" altLang="zh-CN" sz="800" dirty="0" smtClean="0"/>
              <a:t>CommonEventHeader</a:t>
            </a:r>
          </a:p>
          <a:p>
            <a:r>
              <a:rPr lang="en-US" altLang="zh-CN" sz="800" dirty="0" smtClean="0">
                <a:solidFill>
                  <a:srgbClr val="FF0000"/>
                </a:solidFill>
              </a:rPr>
              <a:t>(Defined in ONAP)</a:t>
            </a:r>
            <a:endParaRPr lang="zh-CN" altLang="en-US" sz="800" dirty="0">
              <a:solidFill>
                <a:srgbClr val="FF0000"/>
              </a:solidFill>
            </a:endParaRPr>
          </a:p>
        </p:txBody>
      </p:sp>
      <p:sp>
        <p:nvSpPr>
          <p:cNvPr id="29" name="文本框 28"/>
          <p:cNvSpPr txBox="1"/>
          <p:nvPr/>
        </p:nvSpPr>
        <p:spPr>
          <a:xfrm>
            <a:off x="7046384" y="2288155"/>
            <a:ext cx="1287581" cy="369332"/>
          </a:xfrm>
          <a:prstGeom prst="rect">
            <a:avLst/>
          </a:prstGeom>
          <a:solidFill>
            <a:schemeClr val="tx2">
              <a:lumMod val="40000"/>
              <a:lumOff val="60000"/>
            </a:schemeClr>
          </a:solidFill>
          <a:ln>
            <a:solidFill>
              <a:schemeClr val="tx1"/>
            </a:solidFill>
            <a:prstDash val="dash"/>
          </a:ln>
        </p:spPr>
        <p:txBody>
          <a:bodyPr wrap="square" rtlCol="0">
            <a:spAutoFit/>
          </a:bodyPr>
          <a:lstStyle>
            <a:defPPr>
              <a:defRPr lang="en-GB"/>
            </a:defPPr>
            <a:lvl1pPr>
              <a:defRPr sz="900"/>
            </a:lvl1pPr>
          </a:lstStyle>
          <a:p>
            <a:r>
              <a:rPr lang="en-US" altLang="zh-CN" dirty="0" smtClean="0"/>
              <a:t>XXX interfaces</a:t>
            </a:r>
          </a:p>
          <a:p>
            <a:r>
              <a:rPr lang="en-US" altLang="zh-CN" dirty="0" smtClean="0">
                <a:solidFill>
                  <a:srgbClr val="3333FF"/>
                </a:solidFill>
              </a:rPr>
              <a:t>(Defined in XXX)</a:t>
            </a:r>
            <a:endParaRPr lang="zh-CN" altLang="en-US" dirty="0">
              <a:solidFill>
                <a:srgbClr val="3333FF"/>
              </a:solidFill>
            </a:endParaRPr>
          </a:p>
        </p:txBody>
      </p:sp>
      <p:sp>
        <p:nvSpPr>
          <p:cNvPr id="26" name="文本框 25"/>
          <p:cNvSpPr txBox="1"/>
          <p:nvPr/>
        </p:nvSpPr>
        <p:spPr>
          <a:xfrm>
            <a:off x="238211" y="3601596"/>
            <a:ext cx="11413170" cy="1492716"/>
          </a:xfrm>
          <a:prstGeom prst="rect">
            <a:avLst/>
          </a:prstGeom>
          <a:noFill/>
        </p:spPr>
        <p:txBody>
          <a:bodyPr wrap="square" rtlCol="0">
            <a:spAutoFit/>
          </a:bodyPr>
          <a:lstStyle/>
          <a:p>
            <a:r>
              <a:rPr lang="en-US" altLang="zh-CN" b="1" dirty="0" smtClean="0"/>
              <a:t>Proposal-2:</a:t>
            </a:r>
          </a:p>
          <a:p>
            <a:pPr marL="342900" indent="-342900">
              <a:buAutoNum type="arabicPeriod"/>
            </a:pPr>
            <a:r>
              <a:rPr lang="en-US" altLang="zh-CN" dirty="0" smtClean="0"/>
              <a:t>The same cooperation methodology could also </a:t>
            </a:r>
            <a:r>
              <a:rPr lang="en-US" altLang="zh-CN" smtClean="0"/>
              <a:t>be </a:t>
            </a:r>
            <a:r>
              <a:rPr lang="en-US" altLang="zh-CN" smtClean="0"/>
              <a:t>considered </a:t>
            </a:r>
            <a:r>
              <a:rPr lang="en-US" altLang="zh-CN" dirty="0" smtClean="0"/>
              <a:t>by the ONAP and cooperation with other domain-specific groups. This information could also be communicated with ONAP in the LS.</a:t>
            </a:r>
          </a:p>
          <a:p>
            <a:endParaRPr lang="en-US" altLang="zh-CN" dirty="0" smtClean="0"/>
          </a:p>
          <a:p>
            <a:r>
              <a:rPr lang="en-US" altLang="zh-CN" b="1" dirty="0" smtClean="0"/>
              <a:t>Benefit of this approach:</a:t>
            </a:r>
          </a:p>
          <a:p>
            <a:r>
              <a:rPr lang="en-US" altLang="zh-CN" dirty="0" smtClean="0"/>
              <a:t>De-coupling</a:t>
            </a:r>
            <a:r>
              <a:rPr lang="zh-CN" altLang="en-US" dirty="0"/>
              <a:t> </a:t>
            </a:r>
            <a:r>
              <a:rPr lang="en-US" altLang="zh-CN" dirty="0" smtClean="0"/>
              <a:t>of VES and 3GPP (or any domain-specific formats) enables Operators to utilize all benefits of ONAP implementations while enabling the technologies to evolve independently</a:t>
            </a:r>
            <a:r>
              <a:rPr lang="en-US" altLang="zh-CN" dirty="0"/>
              <a:t>.</a:t>
            </a:r>
            <a:endParaRPr lang="en-US" altLang="zh-CN" dirty="0" smtClean="0"/>
          </a:p>
        </p:txBody>
      </p:sp>
    </p:spTree>
    <p:extLst>
      <p:ext uri="{BB962C8B-B14F-4D97-AF65-F5344CB8AC3E}">
        <p14:creationId xmlns:p14="http://schemas.microsoft.com/office/powerpoint/2010/main" val="1544772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
          <p:cNvSpPr>
            <a:spLocks noGrp="1"/>
          </p:cNvSpPr>
          <p:nvPr>
            <p:ph type="title"/>
          </p:nvPr>
        </p:nvSpPr>
        <p:spPr>
          <a:xfrm>
            <a:off x="133962" y="-205041"/>
            <a:ext cx="9602511" cy="1027009"/>
          </a:xfrm>
        </p:spPr>
        <p:txBody>
          <a:bodyPr/>
          <a:lstStyle/>
          <a:p>
            <a:pPr algn="l"/>
            <a:r>
              <a:rPr lang="en-US" sz="2800" dirty="0" smtClean="0"/>
              <a:t>Background of SA5#127 </a:t>
            </a:r>
            <a:r>
              <a:rPr lang="en-US" altLang="zh-CN" sz="2800" dirty="0" smtClean="0"/>
              <a:t>meeting discussion</a:t>
            </a:r>
            <a:endParaRPr lang="en-US" sz="2800" dirty="0"/>
          </a:p>
        </p:txBody>
      </p:sp>
      <p:pic>
        <p:nvPicPr>
          <p:cNvPr id="10" name="图片 9"/>
          <p:cNvPicPr>
            <a:picLocks noChangeAspect="1"/>
          </p:cNvPicPr>
          <p:nvPr/>
        </p:nvPicPr>
        <p:blipFill>
          <a:blip r:embed="rId2"/>
          <a:stretch>
            <a:fillRect/>
          </a:stretch>
        </p:blipFill>
        <p:spPr>
          <a:xfrm>
            <a:off x="633292" y="1352514"/>
            <a:ext cx="6561835" cy="2101206"/>
          </a:xfrm>
          <a:prstGeom prst="rect">
            <a:avLst/>
          </a:prstGeom>
        </p:spPr>
      </p:pic>
      <p:sp>
        <p:nvSpPr>
          <p:cNvPr id="16" name="文本框 15"/>
          <p:cNvSpPr txBox="1"/>
          <p:nvPr/>
        </p:nvSpPr>
        <p:spPr>
          <a:xfrm>
            <a:off x="317633" y="821968"/>
            <a:ext cx="6996268" cy="292388"/>
          </a:xfrm>
          <a:prstGeom prst="rect">
            <a:avLst/>
          </a:prstGeom>
          <a:noFill/>
        </p:spPr>
        <p:txBody>
          <a:bodyPr wrap="square" rtlCol="0">
            <a:spAutoFit/>
          </a:bodyPr>
          <a:lstStyle/>
          <a:p>
            <a:r>
              <a:rPr lang="en-US" altLang="zh-CN" dirty="0" smtClean="0">
                <a:solidFill>
                  <a:srgbClr val="3333FF"/>
                </a:solidFill>
              </a:rPr>
              <a:t>Extracted </a:t>
            </a:r>
            <a:r>
              <a:rPr lang="en-US" altLang="zh-CN" dirty="0">
                <a:solidFill>
                  <a:srgbClr val="3333FF"/>
                </a:solidFill>
              </a:rPr>
              <a:t>from S5-196573 Notes of OAM sessions from </a:t>
            </a:r>
            <a:r>
              <a:rPr lang="en-US" altLang="zh-CN">
                <a:solidFill>
                  <a:srgbClr val="3333FF"/>
                </a:solidFill>
              </a:rPr>
              <a:t>the </a:t>
            </a:r>
            <a:r>
              <a:rPr lang="en-US" altLang="zh-CN" smtClean="0">
                <a:solidFill>
                  <a:srgbClr val="3333FF"/>
                </a:solidFill>
              </a:rPr>
              <a:t>Chairman notes:  </a:t>
            </a:r>
            <a:endParaRPr lang="zh-CN" altLang="en-US" dirty="0">
              <a:solidFill>
                <a:srgbClr val="3333FF"/>
              </a:solidFill>
            </a:endParaRPr>
          </a:p>
        </p:txBody>
      </p:sp>
      <p:sp>
        <p:nvSpPr>
          <p:cNvPr id="14" name="文本框 13"/>
          <p:cNvSpPr txBox="1"/>
          <p:nvPr/>
        </p:nvSpPr>
        <p:spPr>
          <a:xfrm>
            <a:off x="425210" y="3691878"/>
            <a:ext cx="10646202" cy="1077218"/>
          </a:xfrm>
          <a:prstGeom prst="rect">
            <a:avLst/>
          </a:prstGeom>
          <a:noFill/>
        </p:spPr>
        <p:txBody>
          <a:bodyPr wrap="square" rtlCol="0">
            <a:spAutoFit/>
          </a:bodyPr>
          <a:lstStyle/>
          <a:p>
            <a:r>
              <a:rPr lang="en-US" altLang="zh-CN" sz="1600" dirty="0" smtClean="0">
                <a:solidFill>
                  <a:srgbClr val="3333FF"/>
                </a:solidFill>
              </a:rPr>
              <a:t>Assumption</a:t>
            </a:r>
            <a:r>
              <a:rPr lang="en-US" altLang="zh-CN" sz="1600" smtClean="0">
                <a:solidFill>
                  <a:srgbClr val="3333FF"/>
                </a:solidFill>
              </a:rPr>
              <a:t>: The 3GPP-ONAP integration solution should consider stage2 </a:t>
            </a:r>
            <a:r>
              <a:rPr lang="en-US" altLang="zh-CN" sz="1600" dirty="0" smtClean="0">
                <a:solidFill>
                  <a:srgbClr val="3333FF"/>
                </a:solidFill>
              </a:rPr>
              <a:t>of 3GPP </a:t>
            </a:r>
            <a:r>
              <a:rPr lang="en-US" altLang="zh-CN" sz="1600" smtClean="0">
                <a:solidFill>
                  <a:srgbClr val="3333FF"/>
                </a:solidFill>
              </a:rPr>
              <a:t>notification is unchanged</a:t>
            </a:r>
            <a:r>
              <a:rPr lang="en-US" altLang="zh-CN" sz="1600" dirty="0" smtClean="0">
                <a:solidFill>
                  <a:srgbClr val="3333FF"/>
                </a:solidFill>
              </a:rPr>
              <a:t>.</a:t>
            </a:r>
          </a:p>
          <a:p>
            <a:endParaRPr lang="en-US" altLang="zh-CN" sz="1600" dirty="0">
              <a:solidFill>
                <a:srgbClr val="3333FF"/>
              </a:solidFill>
            </a:endParaRPr>
          </a:p>
          <a:p>
            <a:r>
              <a:rPr lang="en-US" altLang="zh-CN" sz="1600" smtClean="0">
                <a:solidFill>
                  <a:srgbClr val="3333FF"/>
                </a:solidFill>
              </a:rPr>
              <a:t>Objectives: this slides try </a:t>
            </a:r>
            <a:r>
              <a:rPr lang="en-US" altLang="zh-CN" sz="1600">
                <a:solidFill>
                  <a:srgbClr val="3333FF"/>
                </a:solidFill>
              </a:rPr>
              <a:t>to </a:t>
            </a:r>
            <a:r>
              <a:rPr lang="en-US" altLang="zh-CN" sz="1600" smtClean="0">
                <a:solidFill>
                  <a:srgbClr val="3333FF"/>
                </a:solidFill>
              </a:rPr>
              <a:t>align the understanding of </a:t>
            </a:r>
            <a:r>
              <a:rPr lang="en-US" altLang="zh-CN" sz="1600">
                <a:solidFill>
                  <a:srgbClr val="3333FF"/>
                </a:solidFill>
              </a:rPr>
              <a:t>identified </a:t>
            </a:r>
            <a:r>
              <a:rPr lang="en-US" altLang="zh-CN" sz="1600" smtClean="0">
                <a:solidFill>
                  <a:srgbClr val="3333FF"/>
                </a:solidFill>
              </a:rPr>
              <a:t>integration options (including </a:t>
            </a:r>
            <a:r>
              <a:rPr lang="en-US" altLang="zh-CN" sz="1600" dirty="0">
                <a:solidFill>
                  <a:srgbClr val="3333FF"/>
                </a:solidFill>
              </a:rPr>
              <a:t>Op1,Op2 and Op4, Op3 need more</a:t>
            </a:r>
            <a:r>
              <a:rPr lang="en-US" altLang="zh-CN" sz="1600">
                <a:solidFill>
                  <a:srgbClr val="3333FF"/>
                </a:solidFill>
              </a:rPr>
              <a:t> </a:t>
            </a:r>
            <a:r>
              <a:rPr lang="en-US" altLang="zh-CN" sz="1600" smtClean="0">
                <a:solidFill>
                  <a:srgbClr val="3333FF"/>
                </a:solidFill>
              </a:rPr>
              <a:t>clarification) by using </a:t>
            </a:r>
            <a:r>
              <a:rPr lang="en-US" altLang="zh-CN" sz="1600">
                <a:solidFill>
                  <a:srgbClr val="3333FF"/>
                </a:solidFill>
              </a:rPr>
              <a:t>“</a:t>
            </a:r>
            <a:r>
              <a:rPr lang="en-US" altLang="zh-CN" sz="1600" smtClean="0">
                <a:solidFill>
                  <a:srgbClr val="3333FF"/>
                </a:solidFill>
              </a:rPr>
              <a:t>NotifyNewAlarm” as an example for stage3 solution. </a:t>
            </a:r>
            <a:endParaRPr lang="zh-CN" altLang="en-US" sz="1600" dirty="0">
              <a:solidFill>
                <a:srgbClr val="3333FF"/>
              </a:solidFill>
            </a:endParaRPr>
          </a:p>
        </p:txBody>
      </p:sp>
    </p:spTree>
    <p:extLst>
      <p:ext uri="{BB962C8B-B14F-4D97-AF65-F5344CB8AC3E}">
        <p14:creationId xmlns:p14="http://schemas.microsoft.com/office/powerpoint/2010/main" val="7916075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76144" y="21061"/>
            <a:ext cx="9811927" cy="729607"/>
          </a:xfrm>
        </p:spPr>
        <p:txBody>
          <a:bodyPr/>
          <a:lstStyle/>
          <a:p>
            <a:pPr algn="l"/>
            <a:r>
              <a:rPr lang="en-US" sz="2000" dirty="0" smtClean="0"/>
              <a:t>Option1: </a:t>
            </a:r>
            <a:r>
              <a:rPr lang="en-US" altLang="zh-CN" sz="2000" dirty="0" smtClean="0"/>
              <a:t>Envelop/payload</a:t>
            </a:r>
            <a:r>
              <a:rPr lang="en-US" altLang="zh-CN" sz="2000" dirty="0"/>
              <a:t>: 3GPP notification unchanged (assuming all information are there), VES header unchanged (add new ENUM </a:t>
            </a:r>
            <a:r>
              <a:rPr lang="en-US" altLang="zh-CN" sz="2400" dirty="0"/>
              <a:t>value</a:t>
            </a:r>
            <a:r>
              <a:rPr lang="en-US" altLang="zh-CN" sz="2000" dirty="0"/>
              <a:t>)</a:t>
            </a:r>
            <a:endParaRPr lang="en-US" sz="2000" dirty="0"/>
          </a:p>
        </p:txBody>
      </p:sp>
      <p:sp>
        <p:nvSpPr>
          <p:cNvPr id="88" name="矩形 87"/>
          <p:cNvSpPr/>
          <p:nvPr/>
        </p:nvSpPr>
        <p:spPr bwMode="auto">
          <a:xfrm>
            <a:off x="772414" y="2706794"/>
            <a:ext cx="3905250"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altLang="zh-CN" sz="1200" dirty="0" smtClean="0">
                <a:latin typeface="Arial" charset="0"/>
              </a:rPr>
              <a:t>3GPP MnS Producer</a:t>
            </a:r>
            <a:endParaRPr kumimoji="0" lang="zh-CN" altLang="en-US" sz="1200" b="0" i="0" u="none" strike="noStrike" cap="none" normalizeH="0" baseline="0" dirty="0" smtClean="0">
              <a:ln>
                <a:noFill/>
              </a:ln>
              <a:solidFill>
                <a:schemeClr val="tx1"/>
              </a:solidFill>
              <a:effectLst/>
              <a:latin typeface="Arial" charset="0"/>
            </a:endParaRPr>
          </a:p>
        </p:txBody>
      </p:sp>
      <p:sp>
        <p:nvSpPr>
          <p:cNvPr id="89" name="矩形 88"/>
          <p:cNvSpPr/>
          <p:nvPr/>
        </p:nvSpPr>
        <p:spPr bwMode="auto">
          <a:xfrm>
            <a:off x="576028" y="849292"/>
            <a:ext cx="1318611"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1200" dirty="0">
                <a:latin typeface="Arial" charset="0"/>
              </a:rPr>
              <a:t>3GPP </a:t>
            </a:r>
            <a:r>
              <a:rPr lang="en-US" altLang="zh-CN" sz="1200" dirty="0" smtClean="0">
                <a:latin typeface="Arial" charset="0"/>
              </a:rPr>
              <a:t>MnS </a:t>
            </a:r>
            <a:r>
              <a:rPr lang="en-US" altLang="zh-CN" sz="1200" dirty="0">
                <a:latin typeface="Arial" charset="0"/>
              </a:rPr>
              <a:t>Consumer</a:t>
            </a:r>
            <a:endParaRPr lang="zh-CN" altLang="en-US" sz="1200" dirty="0">
              <a:latin typeface="Arial" charset="0"/>
            </a:endParaRPr>
          </a:p>
        </p:txBody>
      </p:sp>
      <p:sp>
        <p:nvSpPr>
          <p:cNvPr id="90" name="矩形 89"/>
          <p:cNvSpPr/>
          <p:nvPr/>
        </p:nvSpPr>
        <p:spPr bwMode="auto">
          <a:xfrm>
            <a:off x="3615160" y="849292"/>
            <a:ext cx="1277296"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zh-CN" sz="1200" dirty="0" smtClean="0">
                <a:latin typeface="Arial" charset="0"/>
              </a:rPr>
              <a:t>ONAP VES Collector</a:t>
            </a:r>
            <a:endParaRPr lang="zh-CN" altLang="en-US" sz="1200" dirty="0">
              <a:latin typeface="Arial" charset="0"/>
            </a:endParaRPr>
          </a:p>
        </p:txBody>
      </p:sp>
      <p:grpSp>
        <p:nvGrpSpPr>
          <p:cNvPr id="91" name="组合 90"/>
          <p:cNvGrpSpPr/>
          <p:nvPr/>
        </p:nvGrpSpPr>
        <p:grpSpPr>
          <a:xfrm>
            <a:off x="4272566" y="2121963"/>
            <a:ext cx="135348" cy="563769"/>
            <a:chOff x="5508677" y="1230504"/>
            <a:chExt cx="135348" cy="563769"/>
          </a:xfrm>
        </p:grpSpPr>
        <p:cxnSp>
          <p:nvCxnSpPr>
            <p:cNvPr id="92" name="直接连接符 91"/>
            <p:cNvCxnSpPr>
              <a:stCxn id="93" idx="4"/>
            </p:cNvCxnSpPr>
            <p:nvPr/>
          </p:nvCxnSpPr>
          <p:spPr bwMode="auto">
            <a:xfrm>
              <a:off x="5576351" y="1376531"/>
              <a:ext cx="0" cy="41774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 name="椭圆 92"/>
            <p:cNvSpPr/>
            <p:nvPr/>
          </p:nvSpPr>
          <p:spPr bwMode="auto">
            <a:xfrm>
              <a:off x="5508677" y="1230504"/>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sp>
        <p:nvSpPr>
          <p:cNvPr id="98" name="文本框 97"/>
          <p:cNvSpPr txBox="1"/>
          <p:nvPr/>
        </p:nvSpPr>
        <p:spPr>
          <a:xfrm>
            <a:off x="1207394" y="1895553"/>
            <a:ext cx="1115128" cy="507831"/>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dirty="0"/>
              <a:t>3GPP generic </a:t>
            </a:r>
            <a:r>
              <a:rPr lang="en-US" altLang="zh-CN" dirty="0" smtClean="0"/>
              <a:t>NotifynewAalrm</a:t>
            </a:r>
          </a:p>
          <a:p>
            <a:r>
              <a:rPr lang="en-US" altLang="zh-CN" dirty="0" smtClean="0">
                <a:solidFill>
                  <a:srgbClr val="3333FF"/>
                </a:solidFill>
              </a:rPr>
              <a:t>(Defined in 3GPP)</a:t>
            </a:r>
            <a:endParaRPr lang="zh-CN" altLang="en-US" dirty="0">
              <a:solidFill>
                <a:srgbClr val="3333FF"/>
              </a:solidFill>
            </a:endParaRPr>
          </a:p>
        </p:txBody>
      </p:sp>
      <p:sp>
        <p:nvSpPr>
          <p:cNvPr id="100" name="文本框 99"/>
          <p:cNvSpPr txBox="1"/>
          <p:nvPr/>
        </p:nvSpPr>
        <p:spPr>
          <a:xfrm>
            <a:off x="2852165" y="1598076"/>
            <a:ext cx="1287581" cy="461665"/>
          </a:xfrm>
          <a:prstGeom prst="rect">
            <a:avLst/>
          </a:prstGeom>
          <a:solidFill>
            <a:schemeClr val="accent6">
              <a:lumMod val="60000"/>
              <a:lumOff val="40000"/>
            </a:schemeClr>
          </a:solidFill>
          <a:ln>
            <a:solidFill>
              <a:schemeClr val="tx1"/>
            </a:solidFill>
            <a:prstDash val="dash"/>
          </a:ln>
        </p:spPr>
        <p:txBody>
          <a:bodyPr wrap="square" rtlCol="0">
            <a:spAutoFit/>
          </a:bodyPr>
          <a:lstStyle>
            <a:defPPr>
              <a:defRPr lang="en-GB"/>
            </a:defPPr>
            <a:lvl1pPr>
              <a:defRPr sz="900"/>
            </a:lvl1pPr>
          </a:lstStyle>
          <a:p>
            <a:r>
              <a:rPr lang="en-US" altLang="zh-CN" sz="800" dirty="0"/>
              <a:t>ONAP VES </a:t>
            </a:r>
            <a:r>
              <a:rPr lang="en-US" altLang="zh-CN" sz="800" dirty="0" smtClean="0"/>
              <a:t>CommonEventHeader</a:t>
            </a:r>
          </a:p>
          <a:p>
            <a:r>
              <a:rPr lang="en-US" altLang="zh-CN" sz="800" dirty="0" smtClean="0">
                <a:solidFill>
                  <a:srgbClr val="FF0000"/>
                </a:solidFill>
              </a:rPr>
              <a:t>(Defined in ONAP)</a:t>
            </a:r>
            <a:endParaRPr lang="zh-CN" altLang="en-US" sz="800" dirty="0">
              <a:solidFill>
                <a:srgbClr val="FF0000"/>
              </a:solidFill>
            </a:endParaRPr>
          </a:p>
        </p:txBody>
      </p:sp>
      <p:cxnSp>
        <p:nvCxnSpPr>
          <p:cNvPr id="101" name="直接连接符 100"/>
          <p:cNvCxnSpPr>
            <a:stCxn id="102" idx="2"/>
          </p:cNvCxnSpPr>
          <p:nvPr/>
        </p:nvCxnSpPr>
        <p:spPr bwMode="auto">
          <a:xfrm flipV="1">
            <a:off x="4325484" y="1387773"/>
            <a:ext cx="4037" cy="488528"/>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2" name="任意多边形 101"/>
          <p:cNvSpPr/>
          <p:nvPr/>
        </p:nvSpPr>
        <p:spPr>
          <a:xfrm>
            <a:off x="4243759" y="1874475"/>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grpSp>
        <p:nvGrpSpPr>
          <p:cNvPr id="108" name="组合 107"/>
          <p:cNvGrpSpPr/>
          <p:nvPr/>
        </p:nvGrpSpPr>
        <p:grpSpPr>
          <a:xfrm>
            <a:off x="997437" y="2132862"/>
            <a:ext cx="135348" cy="563769"/>
            <a:chOff x="5508677" y="1230504"/>
            <a:chExt cx="135348" cy="563769"/>
          </a:xfrm>
        </p:grpSpPr>
        <p:cxnSp>
          <p:nvCxnSpPr>
            <p:cNvPr id="109" name="直接连接符 108"/>
            <p:cNvCxnSpPr>
              <a:stCxn id="110" idx="4"/>
            </p:cNvCxnSpPr>
            <p:nvPr/>
          </p:nvCxnSpPr>
          <p:spPr bwMode="auto">
            <a:xfrm>
              <a:off x="5576351" y="1376531"/>
              <a:ext cx="0" cy="41774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0" name="椭圆 109"/>
            <p:cNvSpPr/>
            <p:nvPr/>
          </p:nvSpPr>
          <p:spPr bwMode="auto">
            <a:xfrm>
              <a:off x="5508677" y="1230504"/>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cxnSp>
        <p:nvCxnSpPr>
          <p:cNvPr id="111" name="直接连接符 110"/>
          <p:cNvCxnSpPr/>
          <p:nvPr/>
        </p:nvCxnSpPr>
        <p:spPr bwMode="auto">
          <a:xfrm flipH="1" flipV="1">
            <a:off x="1057928" y="1401949"/>
            <a:ext cx="7183" cy="493604"/>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2" name="任意多边形 111"/>
          <p:cNvSpPr/>
          <p:nvPr/>
        </p:nvSpPr>
        <p:spPr>
          <a:xfrm>
            <a:off x="968630" y="1895939"/>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sp>
        <p:nvSpPr>
          <p:cNvPr id="28" name="文本框 27"/>
          <p:cNvSpPr txBox="1"/>
          <p:nvPr/>
        </p:nvSpPr>
        <p:spPr>
          <a:xfrm>
            <a:off x="2852164" y="2069338"/>
            <a:ext cx="1287581" cy="507831"/>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dirty="0"/>
              <a:t>3GPP generic </a:t>
            </a:r>
            <a:r>
              <a:rPr lang="en-US" altLang="zh-CN" dirty="0" smtClean="0"/>
              <a:t>NotifynewAalrm</a:t>
            </a:r>
          </a:p>
          <a:p>
            <a:r>
              <a:rPr lang="en-US" altLang="zh-CN" dirty="0" smtClean="0">
                <a:solidFill>
                  <a:srgbClr val="3333FF"/>
                </a:solidFill>
              </a:rPr>
              <a:t>(Defined in 3GPP)</a:t>
            </a:r>
            <a:endParaRPr lang="zh-CN" altLang="en-US" dirty="0">
              <a:solidFill>
                <a:srgbClr val="3333FF"/>
              </a:solidFill>
            </a:endParaRPr>
          </a:p>
        </p:txBody>
      </p:sp>
      <p:sp>
        <p:nvSpPr>
          <p:cNvPr id="7" name="文本框 6"/>
          <p:cNvSpPr txBox="1"/>
          <p:nvPr/>
        </p:nvSpPr>
        <p:spPr>
          <a:xfrm>
            <a:off x="139565" y="3255462"/>
            <a:ext cx="5703753" cy="1569660"/>
          </a:xfrm>
          <a:prstGeom prst="rect">
            <a:avLst/>
          </a:prstGeom>
          <a:noFill/>
          <a:ln>
            <a:solidFill>
              <a:schemeClr val="accent1"/>
            </a:solidFill>
            <a:prstDash val="dash"/>
          </a:ln>
        </p:spPr>
        <p:txBody>
          <a:bodyPr wrap="square" rtlCol="0">
            <a:spAutoFit/>
          </a:bodyPr>
          <a:lstStyle/>
          <a:p>
            <a:pPr algn="just"/>
            <a:r>
              <a:rPr lang="en-US" altLang="zh-CN" sz="1200" b="1" dirty="0" err="1" smtClean="0"/>
              <a:t>Keypoint</a:t>
            </a:r>
            <a:r>
              <a:rPr lang="en-US" altLang="zh-CN" sz="1200" b="1" dirty="0" smtClean="0"/>
              <a:t>:</a:t>
            </a:r>
          </a:p>
          <a:p>
            <a:pPr marL="342900" indent="-342900" algn="just">
              <a:buAutoNum type="arabicPeriod"/>
            </a:pPr>
            <a:r>
              <a:rPr lang="en-US" altLang="zh-CN" sz="1200" b="1" dirty="0" smtClean="0"/>
              <a:t>3GPP specified generic </a:t>
            </a:r>
            <a:r>
              <a:rPr lang="en-US" altLang="zh-CN" sz="1200" b="1" dirty="0" err="1" smtClean="0"/>
              <a:t>NotifyNewAlarm</a:t>
            </a:r>
            <a:r>
              <a:rPr lang="en-US" altLang="zh-CN" sz="1200" b="1" dirty="0" smtClean="0"/>
              <a:t> information is </a:t>
            </a:r>
            <a:r>
              <a:rPr lang="en-US" altLang="zh-CN" sz="1200" b="1" dirty="0"/>
              <a:t>used as </a:t>
            </a:r>
            <a:r>
              <a:rPr lang="en-US" altLang="zh-CN" sz="1200" b="1" dirty="0" smtClean="0"/>
              <a:t>payload of ONAP VES Event for 3gpp fault domain.</a:t>
            </a:r>
          </a:p>
          <a:p>
            <a:pPr marL="342900" indent="-342900" algn="just">
              <a:buAutoNum type="arabicPeriod"/>
            </a:pPr>
            <a:r>
              <a:rPr lang="en-US" altLang="zh-CN" sz="1200" b="1" dirty="0"/>
              <a:t>ONAP provides </a:t>
            </a:r>
            <a:r>
              <a:rPr lang="en-US" altLang="zh-CN" sz="1200" b="1" dirty="0" err="1"/>
              <a:t>enum</a:t>
            </a:r>
            <a:r>
              <a:rPr lang="en-US" altLang="zh-CN" sz="1200" b="1" dirty="0"/>
              <a:t> value </a:t>
            </a:r>
            <a:r>
              <a:rPr lang="en-US" altLang="zh-CN" sz="1200" b="1" dirty="0" smtClean="0"/>
              <a:t>'fault3gpp‘ attributes </a:t>
            </a:r>
            <a:r>
              <a:rPr lang="en-US" altLang="zh-CN" sz="1200" b="1" dirty="0"/>
              <a:t>in CommonEventHeader as “envelop” </a:t>
            </a:r>
            <a:r>
              <a:rPr lang="en-US" altLang="zh-CN" sz="1200" b="1" dirty="0" smtClean="0"/>
              <a:t>.</a:t>
            </a:r>
          </a:p>
          <a:p>
            <a:pPr marL="342900" indent="-342900" algn="just">
              <a:buAutoNum type="arabicPeriod"/>
            </a:pPr>
            <a:r>
              <a:rPr lang="en-US" altLang="zh-CN" sz="1200" b="1" dirty="0" smtClean="0"/>
              <a:t>3GPP MnS consumer uses 3GPP generic </a:t>
            </a:r>
            <a:r>
              <a:rPr lang="en-US" altLang="zh-CN" sz="1200" b="1" dirty="0" err="1"/>
              <a:t>NotifyNewAlarm</a:t>
            </a:r>
            <a:r>
              <a:rPr lang="en-US" altLang="zh-CN" sz="1200" b="1" dirty="0"/>
              <a:t> information </a:t>
            </a:r>
            <a:endParaRPr lang="en-US" altLang="zh-CN" sz="1200" b="1" dirty="0" smtClean="0"/>
          </a:p>
          <a:p>
            <a:pPr marL="342900" indent="-342900" algn="just">
              <a:buAutoNum type="arabicPeriod"/>
            </a:pPr>
            <a:r>
              <a:rPr lang="en-US" altLang="zh-CN" sz="1200" b="1" dirty="0" smtClean="0"/>
              <a:t>ONAP VES collector uses the combination of CommonEventHeader and </a:t>
            </a:r>
            <a:r>
              <a:rPr lang="en-US" altLang="zh-CN" sz="1200" b="1" dirty="0"/>
              <a:t>3GPP generic </a:t>
            </a:r>
            <a:r>
              <a:rPr lang="en-US" altLang="zh-CN" sz="1200" b="1" dirty="0" err="1"/>
              <a:t>NotifyNewAlarm</a:t>
            </a:r>
            <a:r>
              <a:rPr lang="en-US" altLang="zh-CN" sz="1200" b="1" dirty="0"/>
              <a:t> information</a:t>
            </a:r>
            <a:endParaRPr lang="zh-CN" altLang="en-US" sz="1200" b="1" dirty="0"/>
          </a:p>
        </p:txBody>
      </p:sp>
      <p:sp>
        <p:nvSpPr>
          <p:cNvPr id="8" name="文本框 7"/>
          <p:cNvSpPr txBox="1"/>
          <p:nvPr/>
        </p:nvSpPr>
        <p:spPr>
          <a:xfrm>
            <a:off x="5843319" y="879893"/>
            <a:ext cx="4516352" cy="738664"/>
          </a:xfrm>
          <a:prstGeom prst="rect">
            <a:avLst/>
          </a:prstGeom>
          <a:noFill/>
        </p:spPr>
        <p:txBody>
          <a:bodyPr wrap="square" rtlCol="0">
            <a:spAutoFit/>
          </a:bodyPr>
          <a:lstStyle/>
          <a:p>
            <a:r>
              <a:rPr lang="en-US" altLang="zh-CN" sz="1400" b="1" dirty="0" smtClean="0"/>
              <a:t>Actions to ONAP:</a:t>
            </a:r>
          </a:p>
          <a:p>
            <a:pPr marL="285750" indent="-285750">
              <a:buFont typeface="Wingdings" panose="05000000000000000000" pitchFamily="2" charset="2"/>
              <a:buChar char="Ø"/>
            </a:pPr>
            <a:r>
              <a:rPr lang="en-US" altLang="zh-CN" sz="1400" dirty="0" smtClean="0"/>
              <a:t>Add ENUM Value ‘Fault3GPPField’ for attribute ‘domain’ in commonEvenHeader </a:t>
            </a:r>
            <a:endParaRPr lang="zh-CN" altLang="en-US" sz="1400" dirty="0"/>
          </a:p>
        </p:txBody>
      </p:sp>
      <p:pic>
        <p:nvPicPr>
          <p:cNvPr id="31" name="图片 30"/>
          <p:cNvPicPr>
            <a:picLocks noChangeAspect="1"/>
          </p:cNvPicPr>
          <p:nvPr/>
        </p:nvPicPr>
        <p:blipFill>
          <a:blip r:embed="rId2"/>
          <a:stretch>
            <a:fillRect/>
          </a:stretch>
        </p:blipFill>
        <p:spPr>
          <a:xfrm>
            <a:off x="5699747" y="1757866"/>
            <a:ext cx="3412490" cy="1531258"/>
          </a:xfrm>
          <a:prstGeom prst="rect">
            <a:avLst/>
          </a:prstGeom>
        </p:spPr>
      </p:pic>
      <p:cxnSp>
        <p:nvCxnSpPr>
          <p:cNvPr id="10" name="直接箭头连接符 9"/>
          <p:cNvCxnSpPr/>
          <p:nvPr/>
        </p:nvCxnSpPr>
        <p:spPr bwMode="auto">
          <a:xfrm flipV="1">
            <a:off x="6929718" y="2253831"/>
            <a:ext cx="3134055" cy="187220"/>
          </a:xfrm>
          <a:prstGeom prst="straightConnector1">
            <a:avLst/>
          </a:prstGeom>
          <a:solidFill>
            <a:schemeClr val="accent1"/>
          </a:solidFill>
          <a:ln w="9525" cap="flat" cmpd="sng" algn="ctr">
            <a:solidFill>
              <a:srgbClr val="3333FF"/>
            </a:solidFill>
            <a:prstDash val="solid"/>
            <a:round/>
            <a:headEnd type="none" w="med" len="med"/>
            <a:tailEnd type="triangle"/>
          </a:ln>
          <a:effectLst/>
        </p:spPr>
      </p:cxnSp>
      <p:sp>
        <p:nvSpPr>
          <p:cNvPr id="11" name="文本框 10"/>
          <p:cNvSpPr txBox="1"/>
          <p:nvPr/>
        </p:nvSpPr>
        <p:spPr>
          <a:xfrm>
            <a:off x="10096120" y="2087737"/>
            <a:ext cx="1697570" cy="461665"/>
          </a:xfrm>
          <a:prstGeom prst="rect">
            <a:avLst/>
          </a:prstGeom>
          <a:noFill/>
        </p:spPr>
        <p:txBody>
          <a:bodyPr wrap="square" rtlCol="0">
            <a:spAutoFit/>
          </a:bodyPr>
          <a:lstStyle/>
          <a:p>
            <a:r>
              <a:rPr lang="en-US" altLang="zh-CN" sz="1200" dirty="0" smtClean="0">
                <a:solidFill>
                  <a:srgbClr val="3333FF"/>
                </a:solidFill>
              </a:rPr>
              <a:t>Add Value ‘fault3gppField’ </a:t>
            </a:r>
            <a:endParaRPr lang="zh-CN" altLang="en-US" sz="1200" dirty="0">
              <a:solidFill>
                <a:srgbClr val="3333FF"/>
              </a:solidFill>
            </a:endParaRPr>
          </a:p>
        </p:txBody>
      </p:sp>
      <p:sp>
        <p:nvSpPr>
          <p:cNvPr id="37" name="文本框 36"/>
          <p:cNvSpPr txBox="1"/>
          <p:nvPr/>
        </p:nvSpPr>
        <p:spPr>
          <a:xfrm>
            <a:off x="5821200" y="3234553"/>
            <a:ext cx="5043087" cy="523220"/>
          </a:xfrm>
          <a:prstGeom prst="rect">
            <a:avLst/>
          </a:prstGeom>
          <a:noFill/>
        </p:spPr>
        <p:txBody>
          <a:bodyPr wrap="square" rtlCol="0">
            <a:spAutoFit/>
          </a:bodyPr>
          <a:lstStyle/>
          <a:p>
            <a:pPr marL="285750" indent="-285750">
              <a:buFont typeface="Wingdings" panose="05000000000000000000" pitchFamily="2" charset="2"/>
              <a:buChar char="Ø"/>
            </a:pPr>
            <a:r>
              <a:rPr lang="en-US" altLang="zh-CN" sz="1400" dirty="0" smtClean="0"/>
              <a:t>For ‘Fault3GPPField’ definition, add reference to 3GPP generic ‘notifyNewAlarm’ JSON Schema </a:t>
            </a:r>
            <a:endParaRPr lang="zh-CN" altLang="en-US" sz="1400" dirty="0"/>
          </a:p>
        </p:txBody>
      </p:sp>
      <p:pic>
        <p:nvPicPr>
          <p:cNvPr id="38" name="图片 37"/>
          <p:cNvPicPr>
            <a:picLocks noChangeAspect="1"/>
          </p:cNvPicPr>
          <p:nvPr/>
        </p:nvPicPr>
        <p:blipFill>
          <a:blip r:embed="rId3"/>
          <a:stretch>
            <a:fillRect/>
          </a:stretch>
        </p:blipFill>
        <p:spPr>
          <a:xfrm>
            <a:off x="5764050" y="3761951"/>
            <a:ext cx="3348187" cy="2403768"/>
          </a:xfrm>
          <a:prstGeom prst="rect">
            <a:avLst/>
          </a:prstGeom>
        </p:spPr>
      </p:pic>
      <p:cxnSp>
        <p:nvCxnSpPr>
          <p:cNvPr id="39" name="直接箭头连接符 38"/>
          <p:cNvCxnSpPr/>
          <p:nvPr/>
        </p:nvCxnSpPr>
        <p:spPr bwMode="auto">
          <a:xfrm>
            <a:off x="7623766" y="4255368"/>
            <a:ext cx="955458" cy="67424"/>
          </a:xfrm>
          <a:prstGeom prst="straightConnector1">
            <a:avLst/>
          </a:prstGeom>
          <a:solidFill>
            <a:schemeClr val="accent1"/>
          </a:solidFill>
          <a:ln w="9525" cap="flat" cmpd="sng" algn="ctr">
            <a:solidFill>
              <a:srgbClr val="3333FF"/>
            </a:solidFill>
            <a:prstDash val="solid"/>
            <a:round/>
            <a:headEnd type="none" w="med" len="med"/>
            <a:tailEnd type="triangle"/>
          </a:ln>
          <a:effectLst/>
        </p:spPr>
      </p:cxnSp>
      <p:sp>
        <p:nvSpPr>
          <p:cNvPr id="41" name="文本框 40"/>
          <p:cNvSpPr txBox="1"/>
          <p:nvPr/>
        </p:nvSpPr>
        <p:spPr>
          <a:xfrm>
            <a:off x="8274424" y="4363670"/>
            <a:ext cx="4063626" cy="1200329"/>
          </a:xfrm>
          <a:prstGeom prst="rect">
            <a:avLst/>
          </a:prstGeom>
          <a:noFill/>
        </p:spPr>
        <p:txBody>
          <a:bodyPr wrap="square" rtlCol="0">
            <a:spAutoFit/>
          </a:bodyPr>
          <a:lstStyle/>
          <a:p>
            <a:r>
              <a:rPr lang="en-US" altLang="zh-CN" sz="1200" dirty="0" smtClean="0">
                <a:solidFill>
                  <a:srgbClr val="3333FF"/>
                </a:solidFill>
              </a:rPr>
              <a:t>Add reference to 3gpp defined generic notifyNewAlarm JSON schema.</a:t>
            </a:r>
          </a:p>
          <a:p>
            <a:r>
              <a:rPr lang="en-US" altLang="zh-CN" sz="1200" dirty="0">
                <a:solidFill>
                  <a:srgbClr val="3333FF"/>
                </a:solidFill>
              </a:rPr>
              <a:t>F</a:t>
            </a:r>
            <a:r>
              <a:rPr lang="en-US" altLang="zh-CN" sz="1200" dirty="0" smtClean="0">
                <a:solidFill>
                  <a:srgbClr val="3333FF"/>
                </a:solidFill>
              </a:rPr>
              <a:t>or example:</a:t>
            </a:r>
          </a:p>
          <a:p>
            <a:r>
              <a:rPr lang="en-US" altLang="zh-CN" sz="1200" dirty="0" smtClean="0">
                <a:solidFill>
                  <a:srgbClr val="3333FF"/>
                </a:solidFill>
              </a:rPr>
              <a:t>Add “fault3gppField”:{</a:t>
            </a:r>
          </a:p>
          <a:p>
            <a:r>
              <a:rPr lang="en-US" altLang="zh-CN" sz="1200" dirty="0" smtClean="0">
                <a:solidFill>
                  <a:srgbClr val="3333FF"/>
                </a:solidFill>
              </a:rPr>
              <a:t>“#ref:/3gpp fault supervision </a:t>
            </a:r>
            <a:r>
              <a:rPr lang="en-US" altLang="zh-CN" sz="1200" dirty="0" err="1" smtClean="0">
                <a:solidFill>
                  <a:srgbClr val="3333FF"/>
                </a:solidFill>
              </a:rPr>
              <a:t>MnS.json#notifyNewAlarm</a:t>
            </a:r>
            <a:r>
              <a:rPr lang="en-US" altLang="zh-CN" sz="1200" dirty="0" smtClean="0">
                <a:solidFill>
                  <a:srgbClr val="3333FF"/>
                </a:solidFill>
              </a:rPr>
              <a:t>”</a:t>
            </a:r>
            <a:endParaRPr lang="en-US" altLang="zh-CN" sz="1200" dirty="0">
              <a:solidFill>
                <a:srgbClr val="3333FF"/>
              </a:solidFill>
            </a:endParaRPr>
          </a:p>
          <a:p>
            <a:r>
              <a:rPr lang="en-US" altLang="zh-CN" sz="1200" dirty="0" smtClean="0">
                <a:solidFill>
                  <a:srgbClr val="3333FF"/>
                </a:solidFill>
              </a:rPr>
              <a:t>}</a:t>
            </a:r>
            <a:endParaRPr lang="zh-CN" altLang="en-US" sz="1200" dirty="0">
              <a:solidFill>
                <a:srgbClr val="3333FF"/>
              </a:solidFill>
            </a:endParaRPr>
          </a:p>
        </p:txBody>
      </p:sp>
      <p:sp>
        <p:nvSpPr>
          <p:cNvPr id="46" name="文本框 45"/>
          <p:cNvSpPr txBox="1"/>
          <p:nvPr/>
        </p:nvSpPr>
        <p:spPr>
          <a:xfrm>
            <a:off x="76144" y="4996168"/>
            <a:ext cx="5401773" cy="1169551"/>
          </a:xfrm>
          <a:prstGeom prst="rect">
            <a:avLst/>
          </a:prstGeom>
          <a:noFill/>
        </p:spPr>
        <p:txBody>
          <a:bodyPr wrap="square" rtlCol="0">
            <a:spAutoFit/>
          </a:bodyPr>
          <a:lstStyle/>
          <a:p>
            <a:pPr algn="just"/>
            <a:r>
              <a:rPr lang="en-US" altLang="zh-CN" sz="1400" b="1" dirty="0" smtClean="0"/>
              <a:t>Actions to 3GPP:</a:t>
            </a:r>
          </a:p>
          <a:p>
            <a:pPr marL="285750" indent="-285750" algn="just">
              <a:buFont typeface="Wingdings" panose="05000000000000000000" pitchFamily="2" charset="2"/>
              <a:buChar char="Ø"/>
            </a:pPr>
            <a:r>
              <a:rPr lang="en-US" altLang="zh-CN" sz="1400" dirty="0" smtClean="0"/>
              <a:t>Separate the Fault3GPPField JSON Schema in several module for </a:t>
            </a:r>
            <a:r>
              <a:rPr lang="en-US" altLang="zh-CN" sz="1400" smtClean="0"/>
              <a:t>flexible reference.</a:t>
            </a:r>
            <a:endParaRPr lang="en-US" altLang="zh-CN" sz="1400" dirty="0" smtClean="0"/>
          </a:p>
          <a:p>
            <a:pPr marL="285750" indent="-285750" algn="just">
              <a:buFont typeface="Wingdings" panose="05000000000000000000" pitchFamily="2" charset="2"/>
              <a:buChar char="Ø"/>
            </a:pPr>
            <a:r>
              <a:rPr lang="en-US" altLang="zh-CN" sz="1400" dirty="0"/>
              <a:t>P</a:t>
            </a:r>
            <a:r>
              <a:rPr lang="en-US" altLang="zh-CN" sz="1400" dirty="0" smtClean="0"/>
              <a:t>rovide separate </a:t>
            </a:r>
            <a:r>
              <a:rPr lang="en-US" altLang="zh-CN" sz="1400" dirty="0"/>
              <a:t>code </a:t>
            </a:r>
            <a:r>
              <a:rPr lang="en-US" altLang="zh-CN" sz="1400" smtClean="0"/>
              <a:t>files </a:t>
            </a:r>
            <a:r>
              <a:rPr lang="en-US" altLang="zh-CN" sz="1400"/>
              <a:t>so that ONAP can directly refer and reuse</a:t>
            </a:r>
            <a:r>
              <a:rPr lang="en-US" altLang="zh-CN" sz="1400" smtClean="0"/>
              <a:t>.</a:t>
            </a:r>
            <a:endParaRPr lang="zh-CN" altLang="en-US" sz="1400" dirty="0"/>
          </a:p>
        </p:txBody>
      </p:sp>
    </p:spTree>
    <p:extLst>
      <p:ext uri="{BB962C8B-B14F-4D97-AF65-F5344CB8AC3E}">
        <p14:creationId xmlns:p14="http://schemas.microsoft.com/office/powerpoint/2010/main" val="3241473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92291" y="-233111"/>
            <a:ext cx="9602511" cy="1027009"/>
          </a:xfrm>
        </p:spPr>
        <p:txBody>
          <a:bodyPr/>
          <a:lstStyle/>
          <a:p>
            <a:pPr algn="l"/>
            <a:r>
              <a:rPr lang="en-US" sz="2000" dirty="0"/>
              <a:t>Option2-</a:t>
            </a:r>
            <a:r>
              <a:rPr lang="en-US" altLang="zh-CN" sz="2000" dirty="0"/>
              <a:t>Escalation: copy some 3GPP payload into VES extension. </a:t>
            </a:r>
            <a:endParaRPr lang="en-US" sz="2000" dirty="0"/>
          </a:p>
        </p:txBody>
      </p:sp>
      <p:grpSp>
        <p:nvGrpSpPr>
          <p:cNvPr id="35" name="组合 34"/>
          <p:cNvGrpSpPr/>
          <p:nvPr/>
        </p:nvGrpSpPr>
        <p:grpSpPr>
          <a:xfrm>
            <a:off x="547595" y="720515"/>
            <a:ext cx="4633206" cy="2368074"/>
            <a:chOff x="334448" y="606101"/>
            <a:chExt cx="4573083" cy="2438547"/>
          </a:xfrm>
        </p:grpSpPr>
        <p:sp>
          <p:nvSpPr>
            <p:cNvPr id="88" name="矩形 87"/>
            <p:cNvSpPr/>
            <p:nvPr/>
          </p:nvSpPr>
          <p:spPr bwMode="auto">
            <a:xfrm>
              <a:off x="718754" y="2590487"/>
              <a:ext cx="3905250" cy="454161"/>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altLang="zh-CN" sz="1200" dirty="0" smtClean="0">
                  <a:latin typeface="Arial" charset="0"/>
                </a:rPr>
                <a:t>3GPP MnS Producer</a:t>
              </a:r>
              <a:endParaRPr kumimoji="0" lang="zh-CN" altLang="en-US" sz="1200" b="0" i="0" u="none" strike="noStrike" cap="none" normalizeH="0" baseline="0" dirty="0" smtClean="0">
                <a:ln>
                  <a:noFill/>
                </a:ln>
                <a:solidFill>
                  <a:schemeClr val="tx1"/>
                </a:solidFill>
                <a:effectLst/>
                <a:latin typeface="Arial" charset="0"/>
              </a:endParaRPr>
            </a:p>
          </p:txBody>
        </p:sp>
        <p:sp>
          <p:nvSpPr>
            <p:cNvPr id="89" name="矩形 88"/>
            <p:cNvSpPr/>
            <p:nvPr/>
          </p:nvSpPr>
          <p:spPr bwMode="auto">
            <a:xfrm>
              <a:off x="334448" y="606101"/>
              <a:ext cx="1318611"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1200" dirty="0" smtClean="0">
                  <a:latin typeface="Arial" charset="0"/>
                </a:rPr>
                <a:t>3GPP </a:t>
              </a:r>
              <a:r>
                <a:rPr lang="en-US" altLang="zh-CN" sz="1200" dirty="0">
                  <a:latin typeface="Arial" charset="0"/>
                </a:rPr>
                <a:t>MnS Consumer</a:t>
              </a:r>
              <a:endParaRPr lang="zh-CN" altLang="en-US" sz="1200" dirty="0">
                <a:latin typeface="Arial" charset="0"/>
              </a:endParaRPr>
            </a:p>
          </p:txBody>
        </p:sp>
        <p:sp>
          <p:nvSpPr>
            <p:cNvPr id="90" name="矩形 89"/>
            <p:cNvSpPr/>
            <p:nvPr/>
          </p:nvSpPr>
          <p:spPr bwMode="auto">
            <a:xfrm>
              <a:off x="3630235" y="606726"/>
              <a:ext cx="1277296"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zh-CN" sz="1200" dirty="0" smtClean="0">
                  <a:latin typeface="Arial" charset="0"/>
                </a:rPr>
                <a:t>ONAP VES Collector</a:t>
              </a:r>
              <a:endParaRPr lang="zh-CN" altLang="en-US" sz="1200" dirty="0">
                <a:latin typeface="Arial" charset="0"/>
              </a:endParaRPr>
            </a:p>
          </p:txBody>
        </p:sp>
        <p:grpSp>
          <p:nvGrpSpPr>
            <p:cNvPr id="91" name="组合 90"/>
            <p:cNvGrpSpPr/>
            <p:nvPr/>
          </p:nvGrpSpPr>
          <p:grpSpPr>
            <a:xfrm>
              <a:off x="4201209" y="1952480"/>
              <a:ext cx="135348" cy="594593"/>
              <a:chOff x="5508677" y="1230504"/>
              <a:chExt cx="135348" cy="594593"/>
            </a:xfrm>
          </p:grpSpPr>
          <p:cxnSp>
            <p:nvCxnSpPr>
              <p:cNvPr id="92" name="直接连接符 91"/>
              <p:cNvCxnSpPr>
                <a:stCxn id="93" idx="4"/>
              </p:cNvCxnSpPr>
              <p:nvPr/>
            </p:nvCxnSpPr>
            <p:spPr bwMode="auto">
              <a:xfrm flipH="1">
                <a:off x="5574229" y="1376531"/>
                <a:ext cx="2122" cy="448566"/>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 name="椭圆 92"/>
              <p:cNvSpPr/>
              <p:nvPr/>
            </p:nvSpPr>
            <p:spPr bwMode="auto">
              <a:xfrm>
                <a:off x="5508677" y="1230504"/>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sp>
          <p:nvSpPr>
            <p:cNvPr id="98" name="文本框 97"/>
            <p:cNvSpPr txBox="1"/>
            <p:nvPr/>
          </p:nvSpPr>
          <p:spPr>
            <a:xfrm>
              <a:off x="1144544" y="1720363"/>
              <a:ext cx="1115034" cy="522944"/>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dirty="0"/>
                <a:t>3GPP generic </a:t>
              </a:r>
              <a:r>
                <a:rPr lang="en-US" altLang="zh-CN" dirty="0" smtClean="0"/>
                <a:t>NotifynewAalrm</a:t>
              </a:r>
            </a:p>
            <a:p>
              <a:r>
                <a:rPr lang="en-US" altLang="zh-CN" dirty="0" smtClean="0">
                  <a:solidFill>
                    <a:srgbClr val="3333FF"/>
                  </a:solidFill>
                </a:rPr>
                <a:t>(Defined in 3GPP)</a:t>
              </a:r>
              <a:endParaRPr lang="zh-CN" altLang="en-US" dirty="0">
                <a:solidFill>
                  <a:srgbClr val="3333FF"/>
                </a:solidFill>
              </a:endParaRPr>
            </a:p>
          </p:txBody>
        </p:sp>
        <p:sp>
          <p:nvSpPr>
            <p:cNvPr id="99" name="文本框 98"/>
            <p:cNvSpPr txBox="1"/>
            <p:nvPr/>
          </p:nvSpPr>
          <p:spPr>
            <a:xfrm>
              <a:off x="2800167" y="1933975"/>
              <a:ext cx="1287582" cy="380323"/>
            </a:xfrm>
            <a:prstGeom prst="rect">
              <a:avLst/>
            </a:prstGeom>
            <a:solidFill>
              <a:schemeClr val="accent1">
                <a:lumMod val="40000"/>
                <a:lumOff val="60000"/>
              </a:schemeClr>
            </a:solidFill>
            <a:ln>
              <a:solidFill>
                <a:schemeClr val="tx1"/>
              </a:solidFill>
              <a:prstDash val="dash"/>
            </a:ln>
          </p:spPr>
          <p:txBody>
            <a:bodyPr wrap="square" rtlCol="0">
              <a:spAutoFit/>
            </a:bodyPr>
            <a:lstStyle>
              <a:defPPr>
                <a:defRPr lang="en-GB"/>
              </a:defPPr>
              <a:lvl1pPr>
                <a:defRPr sz="900"/>
              </a:lvl1pPr>
            </a:lstStyle>
            <a:p>
              <a:r>
                <a:rPr lang="en-US" altLang="zh-CN" dirty="0" smtClean="0"/>
                <a:t>Fault3GPPField</a:t>
              </a:r>
            </a:p>
            <a:p>
              <a:r>
                <a:rPr lang="en-US" altLang="zh-CN" dirty="0" smtClean="0">
                  <a:solidFill>
                    <a:srgbClr val="3333FF"/>
                  </a:solidFill>
                </a:rPr>
                <a:t>(Defined </a:t>
              </a:r>
              <a:r>
                <a:rPr lang="en-US" altLang="zh-CN" dirty="0">
                  <a:solidFill>
                    <a:srgbClr val="3333FF"/>
                  </a:solidFill>
                </a:rPr>
                <a:t>in 3GPP)</a:t>
              </a:r>
              <a:endParaRPr lang="zh-CN" altLang="en-US" dirty="0">
                <a:solidFill>
                  <a:srgbClr val="3333FF"/>
                </a:solidFill>
              </a:endParaRPr>
            </a:p>
          </p:txBody>
        </p:sp>
        <p:sp>
          <p:nvSpPr>
            <p:cNvPr id="100" name="文本框 99"/>
            <p:cNvSpPr txBox="1"/>
            <p:nvPr/>
          </p:nvSpPr>
          <p:spPr>
            <a:xfrm>
              <a:off x="2800168" y="1476762"/>
              <a:ext cx="1287581" cy="475404"/>
            </a:xfrm>
            <a:prstGeom prst="rect">
              <a:avLst/>
            </a:prstGeom>
            <a:solidFill>
              <a:schemeClr val="accent6">
                <a:lumMod val="60000"/>
                <a:lumOff val="40000"/>
              </a:schemeClr>
            </a:solidFill>
            <a:ln>
              <a:solidFill>
                <a:schemeClr val="tx1"/>
              </a:solidFill>
              <a:prstDash val="dash"/>
            </a:ln>
          </p:spPr>
          <p:txBody>
            <a:bodyPr wrap="square" rtlCol="0">
              <a:spAutoFit/>
            </a:bodyPr>
            <a:lstStyle>
              <a:defPPr>
                <a:defRPr lang="en-GB"/>
              </a:defPPr>
              <a:lvl1pPr>
                <a:defRPr sz="900"/>
              </a:lvl1pPr>
            </a:lstStyle>
            <a:p>
              <a:r>
                <a:rPr lang="en-US" altLang="zh-CN" sz="800" dirty="0"/>
                <a:t>ONAP VES </a:t>
              </a:r>
              <a:r>
                <a:rPr lang="en-US" altLang="zh-CN" sz="800" dirty="0" smtClean="0"/>
                <a:t>CommonEventHeader</a:t>
              </a:r>
            </a:p>
            <a:p>
              <a:r>
                <a:rPr lang="en-US" altLang="zh-CN" sz="800" dirty="0" smtClean="0">
                  <a:solidFill>
                    <a:srgbClr val="FF0000"/>
                  </a:solidFill>
                </a:rPr>
                <a:t>(Defined in ONAP)</a:t>
              </a:r>
              <a:endParaRPr lang="zh-CN" altLang="en-US" sz="800" dirty="0">
                <a:solidFill>
                  <a:srgbClr val="FF0000"/>
                </a:solidFill>
              </a:endParaRPr>
            </a:p>
          </p:txBody>
        </p:sp>
        <p:cxnSp>
          <p:nvCxnSpPr>
            <p:cNvPr id="101" name="直接连接符 100"/>
            <p:cNvCxnSpPr>
              <a:stCxn id="102" idx="2"/>
              <a:endCxn id="90" idx="2"/>
            </p:cNvCxnSpPr>
            <p:nvPr/>
          </p:nvCxnSpPr>
          <p:spPr bwMode="auto">
            <a:xfrm flipV="1">
              <a:off x="4257752" y="1148478"/>
              <a:ext cx="11131" cy="612281"/>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2" name="任意多边形 101"/>
            <p:cNvSpPr/>
            <p:nvPr/>
          </p:nvSpPr>
          <p:spPr>
            <a:xfrm>
              <a:off x="4176027" y="1758933"/>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grpSp>
          <p:nvGrpSpPr>
            <p:cNvPr id="108" name="组合 107"/>
            <p:cNvGrpSpPr/>
            <p:nvPr/>
          </p:nvGrpSpPr>
          <p:grpSpPr>
            <a:xfrm>
              <a:off x="926080" y="1963379"/>
              <a:ext cx="135348" cy="594631"/>
              <a:chOff x="5508677" y="1230504"/>
              <a:chExt cx="135348" cy="594631"/>
            </a:xfrm>
          </p:grpSpPr>
          <p:cxnSp>
            <p:nvCxnSpPr>
              <p:cNvPr id="109" name="直接连接符 108"/>
              <p:cNvCxnSpPr>
                <a:stCxn id="110" idx="4"/>
              </p:cNvCxnSpPr>
              <p:nvPr/>
            </p:nvCxnSpPr>
            <p:spPr bwMode="auto">
              <a:xfrm flipH="1">
                <a:off x="5576199" y="1376531"/>
                <a:ext cx="152" cy="448604"/>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0" name="椭圆 109"/>
              <p:cNvSpPr/>
              <p:nvPr/>
            </p:nvSpPr>
            <p:spPr bwMode="auto">
              <a:xfrm>
                <a:off x="5508677" y="1230504"/>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cxnSp>
          <p:nvCxnSpPr>
            <p:cNvPr id="111" name="直接连接符 110"/>
            <p:cNvCxnSpPr>
              <a:endCxn id="89" idx="2"/>
            </p:cNvCxnSpPr>
            <p:nvPr/>
          </p:nvCxnSpPr>
          <p:spPr bwMode="auto">
            <a:xfrm flipH="1" flipV="1">
              <a:off x="993754" y="1147852"/>
              <a:ext cx="1" cy="571463"/>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2" name="任意多边形 111"/>
            <p:cNvSpPr/>
            <p:nvPr/>
          </p:nvSpPr>
          <p:spPr>
            <a:xfrm>
              <a:off x="897273" y="1726456"/>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sp>
          <p:nvSpPr>
            <p:cNvPr id="39" name="文本框 38"/>
            <p:cNvSpPr txBox="1"/>
            <p:nvPr/>
          </p:nvSpPr>
          <p:spPr>
            <a:xfrm>
              <a:off x="1198768" y="1223787"/>
              <a:ext cx="2578841" cy="618025"/>
            </a:xfrm>
            <a:prstGeom prst="rect">
              <a:avLst/>
            </a:prstGeom>
            <a:noFill/>
          </p:spPr>
          <p:txBody>
            <a:bodyPr wrap="square" rtlCol="0">
              <a:spAutoFit/>
            </a:bodyPr>
            <a:lstStyle/>
            <a:p>
              <a:r>
                <a:rPr lang="en-US" altLang="zh-CN" sz="1100" dirty="0" smtClean="0">
                  <a:solidFill>
                    <a:srgbClr val="3333FF"/>
                  </a:solidFill>
                </a:rPr>
                <a:t>Two attributes (notificationId and eventTime) mapped to</a:t>
              </a:r>
            </a:p>
            <a:p>
              <a:endParaRPr lang="zh-CN" altLang="en-US" sz="1100" dirty="0">
                <a:solidFill>
                  <a:srgbClr val="3333FF"/>
                </a:solidFill>
              </a:endParaRPr>
            </a:p>
          </p:txBody>
        </p:sp>
        <p:cxnSp>
          <p:nvCxnSpPr>
            <p:cNvPr id="29" name="直接箭头连接符 28"/>
            <p:cNvCxnSpPr>
              <a:stCxn id="98" idx="3"/>
              <a:endCxn id="100" idx="1"/>
            </p:cNvCxnSpPr>
            <p:nvPr/>
          </p:nvCxnSpPr>
          <p:spPr bwMode="auto">
            <a:xfrm flipV="1">
              <a:off x="2259578" y="1714464"/>
              <a:ext cx="540590" cy="267371"/>
            </a:xfrm>
            <a:prstGeom prst="straightConnector1">
              <a:avLst/>
            </a:prstGeom>
            <a:solidFill>
              <a:schemeClr val="accent1"/>
            </a:solidFill>
            <a:ln w="9525" cap="flat" cmpd="sng" algn="ctr">
              <a:solidFill>
                <a:srgbClr val="3333FF"/>
              </a:solidFill>
              <a:prstDash val="solid"/>
              <a:round/>
              <a:headEnd type="none" w="med" len="med"/>
              <a:tailEnd type="triangle"/>
            </a:ln>
            <a:effectLst/>
          </p:spPr>
        </p:cxnSp>
        <p:cxnSp>
          <p:nvCxnSpPr>
            <p:cNvPr id="51" name="直接箭头连接符 50"/>
            <p:cNvCxnSpPr>
              <a:stCxn id="98" idx="3"/>
              <a:endCxn id="99" idx="1"/>
            </p:cNvCxnSpPr>
            <p:nvPr/>
          </p:nvCxnSpPr>
          <p:spPr bwMode="auto">
            <a:xfrm>
              <a:off x="2259578" y="1981835"/>
              <a:ext cx="540589" cy="142301"/>
            </a:xfrm>
            <a:prstGeom prst="straightConnector1">
              <a:avLst/>
            </a:prstGeom>
            <a:solidFill>
              <a:schemeClr val="accent1"/>
            </a:solidFill>
            <a:ln w="9525" cap="flat" cmpd="sng" algn="ctr">
              <a:solidFill>
                <a:srgbClr val="3333FF"/>
              </a:solidFill>
              <a:prstDash val="solid"/>
              <a:round/>
              <a:headEnd type="none" w="med" len="med"/>
              <a:tailEnd type="triangle"/>
            </a:ln>
            <a:effectLst/>
          </p:spPr>
        </p:cxnSp>
        <p:sp>
          <p:nvSpPr>
            <p:cNvPr id="54" name="文本框 53"/>
            <p:cNvSpPr txBox="1"/>
            <p:nvPr/>
          </p:nvSpPr>
          <p:spPr>
            <a:xfrm>
              <a:off x="1504604" y="2243307"/>
              <a:ext cx="1764035" cy="269395"/>
            </a:xfrm>
            <a:prstGeom prst="rect">
              <a:avLst/>
            </a:prstGeom>
            <a:noFill/>
          </p:spPr>
          <p:txBody>
            <a:bodyPr wrap="square" rtlCol="0">
              <a:spAutoFit/>
            </a:bodyPr>
            <a:lstStyle/>
            <a:p>
              <a:r>
                <a:rPr lang="en-US" altLang="zh-CN" sz="1100" dirty="0" smtClean="0">
                  <a:solidFill>
                    <a:srgbClr val="3333FF"/>
                  </a:solidFill>
                </a:rPr>
                <a:t>Other attributes</a:t>
              </a:r>
              <a:endParaRPr lang="zh-CN" altLang="en-US" sz="1100" dirty="0">
                <a:solidFill>
                  <a:srgbClr val="3333FF"/>
                </a:solidFill>
              </a:endParaRPr>
            </a:p>
          </p:txBody>
        </p:sp>
      </p:grpSp>
      <p:sp>
        <p:nvSpPr>
          <p:cNvPr id="55" name="文本框 54"/>
          <p:cNvSpPr txBox="1"/>
          <p:nvPr/>
        </p:nvSpPr>
        <p:spPr>
          <a:xfrm>
            <a:off x="134365" y="4455546"/>
            <a:ext cx="6180029" cy="1384995"/>
          </a:xfrm>
          <a:prstGeom prst="rect">
            <a:avLst/>
          </a:prstGeom>
          <a:noFill/>
        </p:spPr>
        <p:txBody>
          <a:bodyPr wrap="square" rtlCol="0">
            <a:spAutoFit/>
          </a:bodyPr>
          <a:lstStyle/>
          <a:p>
            <a:pPr algn="just"/>
            <a:r>
              <a:rPr lang="en-US" altLang="zh-CN" sz="1200" b="1" dirty="0" smtClean="0"/>
              <a:t>Actions to 3GPP:</a:t>
            </a:r>
          </a:p>
          <a:p>
            <a:pPr marL="285750" indent="-285750" algn="just">
              <a:buFont typeface="Wingdings" panose="05000000000000000000" pitchFamily="2" charset="2"/>
              <a:buChar char="Ø"/>
            </a:pPr>
            <a:r>
              <a:rPr lang="en-US" altLang="zh-CN" sz="1200" dirty="0" smtClean="0"/>
              <a:t>Based on the mapping </a:t>
            </a:r>
            <a:r>
              <a:rPr lang="en-US" altLang="zh-CN" sz="1200" dirty="0"/>
              <a:t>work for 3GPP generic NotifyNewAlarm and ONAP VES CommonEventHeader (As TS 28.532 </a:t>
            </a:r>
            <a:r>
              <a:rPr lang="en-GB" altLang="zh-CN" sz="1200" dirty="0"/>
              <a:t>Table 12.2.2.2.1.2-1 described</a:t>
            </a:r>
            <a:r>
              <a:rPr lang="en-US" altLang="zh-CN" sz="1200" dirty="0"/>
              <a:t>), specifies ‘Fault3GPPField’ </a:t>
            </a:r>
            <a:r>
              <a:rPr lang="en-US" altLang="zh-CN" sz="1200" dirty="0" smtClean="0"/>
              <a:t>with </a:t>
            </a:r>
            <a:r>
              <a:rPr lang="en-US" altLang="zh-CN" sz="1200" dirty="0"/>
              <a:t>attributes of notifyNewAlarm which can’t be mapped to ONAP VES </a:t>
            </a:r>
            <a:r>
              <a:rPr lang="en-US" altLang="zh-CN" sz="1200" dirty="0" smtClean="0"/>
              <a:t>CommonEventHeader. </a:t>
            </a:r>
          </a:p>
          <a:p>
            <a:pPr marL="285750" indent="-285750" algn="just">
              <a:buFont typeface="Wingdings" panose="05000000000000000000" pitchFamily="2" charset="2"/>
              <a:buChar char="Ø"/>
            </a:pPr>
            <a:r>
              <a:rPr lang="en-US" altLang="zh-CN" sz="1200" dirty="0"/>
              <a:t>Reuse Fault3GPPField to compose </a:t>
            </a:r>
            <a:r>
              <a:rPr lang="en-US" altLang="zh-CN" sz="1200" dirty="0" smtClean="0"/>
              <a:t>3GPP generic </a:t>
            </a:r>
            <a:r>
              <a:rPr lang="en-US" altLang="zh-CN" sz="1200" dirty="0" err="1"/>
              <a:t>NotifyNewAlarm</a:t>
            </a:r>
            <a:r>
              <a:rPr lang="en-US" altLang="zh-CN" sz="1200" dirty="0"/>
              <a:t> information </a:t>
            </a:r>
            <a:endParaRPr lang="en-US" altLang="zh-CN" sz="1200" dirty="0" smtClean="0"/>
          </a:p>
          <a:p>
            <a:pPr marL="285750" indent="-285750" algn="just">
              <a:buFont typeface="Wingdings" panose="05000000000000000000" pitchFamily="2" charset="2"/>
              <a:buChar char="Ø"/>
            </a:pPr>
            <a:r>
              <a:rPr lang="en-US" altLang="zh-CN" sz="1200" dirty="0"/>
              <a:t>Provide separate code files </a:t>
            </a:r>
            <a:r>
              <a:rPr lang="en-US" altLang="zh-CN" sz="1200" dirty="0" smtClean="0"/>
              <a:t>so that ONAP can directly refer and reuse.</a:t>
            </a:r>
            <a:endParaRPr lang="zh-CN" altLang="en-US" sz="1200" dirty="0"/>
          </a:p>
        </p:txBody>
      </p:sp>
      <p:sp>
        <p:nvSpPr>
          <p:cNvPr id="59" name="文本框 58"/>
          <p:cNvSpPr txBox="1"/>
          <p:nvPr/>
        </p:nvSpPr>
        <p:spPr>
          <a:xfrm>
            <a:off x="6192233" y="669975"/>
            <a:ext cx="4516352" cy="738664"/>
          </a:xfrm>
          <a:prstGeom prst="rect">
            <a:avLst/>
          </a:prstGeom>
          <a:noFill/>
        </p:spPr>
        <p:txBody>
          <a:bodyPr wrap="square" rtlCol="0">
            <a:spAutoFit/>
          </a:bodyPr>
          <a:lstStyle/>
          <a:p>
            <a:r>
              <a:rPr lang="en-US" altLang="zh-CN" sz="1400" b="1" dirty="0" smtClean="0"/>
              <a:t>Actions to ONAP:</a:t>
            </a:r>
          </a:p>
          <a:p>
            <a:pPr marL="285750" indent="-285750">
              <a:buFont typeface="Wingdings" panose="05000000000000000000" pitchFamily="2" charset="2"/>
              <a:buChar char="Ø"/>
            </a:pPr>
            <a:r>
              <a:rPr lang="en-US" altLang="zh-CN" sz="1400" dirty="0" smtClean="0"/>
              <a:t>Add ENUM Value ‘Fault3GPPField’ for attribute ‘domain’ in commonEvenHeader </a:t>
            </a:r>
            <a:endParaRPr lang="zh-CN" altLang="en-US" sz="1400" dirty="0"/>
          </a:p>
        </p:txBody>
      </p:sp>
      <p:pic>
        <p:nvPicPr>
          <p:cNvPr id="60" name="图片 59"/>
          <p:cNvPicPr>
            <a:picLocks noChangeAspect="1"/>
          </p:cNvPicPr>
          <p:nvPr/>
        </p:nvPicPr>
        <p:blipFill>
          <a:blip r:embed="rId2"/>
          <a:stretch>
            <a:fillRect/>
          </a:stretch>
        </p:blipFill>
        <p:spPr>
          <a:xfrm>
            <a:off x="6390135" y="1462850"/>
            <a:ext cx="3412490" cy="1531258"/>
          </a:xfrm>
          <a:prstGeom prst="rect">
            <a:avLst/>
          </a:prstGeom>
        </p:spPr>
      </p:pic>
      <p:cxnSp>
        <p:nvCxnSpPr>
          <p:cNvPr id="61" name="直接箭头连接符 60"/>
          <p:cNvCxnSpPr/>
          <p:nvPr/>
        </p:nvCxnSpPr>
        <p:spPr bwMode="auto">
          <a:xfrm flipV="1">
            <a:off x="7649210" y="1986270"/>
            <a:ext cx="2440007" cy="316597"/>
          </a:xfrm>
          <a:prstGeom prst="straightConnector1">
            <a:avLst/>
          </a:prstGeom>
          <a:solidFill>
            <a:schemeClr val="accent1"/>
          </a:solidFill>
          <a:ln w="9525" cap="flat" cmpd="sng" algn="ctr">
            <a:solidFill>
              <a:srgbClr val="3333FF"/>
            </a:solidFill>
            <a:prstDash val="solid"/>
            <a:round/>
            <a:headEnd type="none" w="med" len="med"/>
            <a:tailEnd type="triangle"/>
          </a:ln>
          <a:effectLst/>
        </p:spPr>
      </p:cxnSp>
      <p:sp>
        <p:nvSpPr>
          <p:cNvPr id="62" name="文本框 61"/>
          <p:cNvSpPr txBox="1"/>
          <p:nvPr/>
        </p:nvSpPr>
        <p:spPr>
          <a:xfrm>
            <a:off x="10121564" y="1820176"/>
            <a:ext cx="1697570" cy="461665"/>
          </a:xfrm>
          <a:prstGeom prst="rect">
            <a:avLst/>
          </a:prstGeom>
          <a:noFill/>
        </p:spPr>
        <p:txBody>
          <a:bodyPr wrap="square" rtlCol="0">
            <a:spAutoFit/>
          </a:bodyPr>
          <a:lstStyle/>
          <a:p>
            <a:r>
              <a:rPr lang="en-US" altLang="zh-CN" sz="1200" dirty="0" smtClean="0">
                <a:solidFill>
                  <a:srgbClr val="3333FF"/>
                </a:solidFill>
              </a:rPr>
              <a:t>Add Value ‘fault3gpp’ Field</a:t>
            </a:r>
            <a:endParaRPr lang="zh-CN" altLang="en-US" sz="1200" dirty="0">
              <a:solidFill>
                <a:srgbClr val="3333FF"/>
              </a:solidFill>
            </a:endParaRPr>
          </a:p>
        </p:txBody>
      </p:sp>
      <p:sp>
        <p:nvSpPr>
          <p:cNvPr id="63" name="文本框 62"/>
          <p:cNvSpPr txBox="1"/>
          <p:nvPr/>
        </p:nvSpPr>
        <p:spPr>
          <a:xfrm>
            <a:off x="6286875" y="3001618"/>
            <a:ext cx="5043087" cy="523220"/>
          </a:xfrm>
          <a:prstGeom prst="rect">
            <a:avLst/>
          </a:prstGeom>
          <a:noFill/>
        </p:spPr>
        <p:txBody>
          <a:bodyPr wrap="square" rtlCol="0">
            <a:spAutoFit/>
          </a:bodyPr>
          <a:lstStyle/>
          <a:p>
            <a:pPr marL="285750" indent="-285750">
              <a:buFont typeface="Wingdings" panose="05000000000000000000" pitchFamily="2" charset="2"/>
              <a:buChar char="Ø"/>
            </a:pPr>
            <a:r>
              <a:rPr lang="en-US" altLang="zh-CN" sz="1400" dirty="0" smtClean="0"/>
              <a:t>For ‘Fault3GPPField’ definition, add reference to 3GPP generic ‘notifyNewAlarm’ JSON Schema </a:t>
            </a:r>
            <a:endParaRPr lang="zh-CN" altLang="en-US" sz="1400" dirty="0"/>
          </a:p>
        </p:txBody>
      </p:sp>
      <p:pic>
        <p:nvPicPr>
          <p:cNvPr id="64" name="图片 63"/>
          <p:cNvPicPr>
            <a:picLocks noChangeAspect="1"/>
          </p:cNvPicPr>
          <p:nvPr/>
        </p:nvPicPr>
        <p:blipFill>
          <a:blip r:embed="rId3"/>
          <a:stretch>
            <a:fillRect/>
          </a:stretch>
        </p:blipFill>
        <p:spPr>
          <a:xfrm>
            <a:off x="6286875" y="3598421"/>
            <a:ext cx="3348187" cy="2403768"/>
          </a:xfrm>
          <a:prstGeom prst="rect">
            <a:avLst/>
          </a:prstGeom>
        </p:spPr>
      </p:pic>
      <p:cxnSp>
        <p:nvCxnSpPr>
          <p:cNvPr id="65" name="直接箭头连接符 64"/>
          <p:cNvCxnSpPr/>
          <p:nvPr/>
        </p:nvCxnSpPr>
        <p:spPr bwMode="auto">
          <a:xfrm>
            <a:off x="7913755" y="3955607"/>
            <a:ext cx="955458" cy="67424"/>
          </a:xfrm>
          <a:prstGeom prst="straightConnector1">
            <a:avLst/>
          </a:prstGeom>
          <a:solidFill>
            <a:schemeClr val="accent1"/>
          </a:solidFill>
          <a:ln w="9525" cap="flat" cmpd="sng" algn="ctr">
            <a:solidFill>
              <a:srgbClr val="3333FF"/>
            </a:solidFill>
            <a:prstDash val="solid"/>
            <a:round/>
            <a:headEnd type="none" w="med" len="med"/>
            <a:tailEnd type="triangle"/>
          </a:ln>
          <a:effectLst/>
        </p:spPr>
      </p:cxnSp>
      <p:sp>
        <p:nvSpPr>
          <p:cNvPr id="66" name="文本框 65"/>
          <p:cNvSpPr txBox="1"/>
          <p:nvPr/>
        </p:nvSpPr>
        <p:spPr>
          <a:xfrm>
            <a:off x="8748741" y="4020862"/>
            <a:ext cx="3919687" cy="1200329"/>
          </a:xfrm>
          <a:prstGeom prst="rect">
            <a:avLst/>
          </a:prstGeom>
          <a:noFill/>
        </p:spPr>
        <p:txBody>
          <a:bodyPr wrap="square" rtlCol="0">
            <a:spAutoFit/>
          </a:bodyPr>
          <a:lstStyle/>
          <a:p>
            <a:r>
              <a:rPr lang="en-US" altLang="zh-CN" sz="1200" dirty="0" smtClean="0">
                <a:solidFill>
                  <a:srgbClr val="3333FF"/>
                </a:solidFill>
              </a:rPr>
              <a:t>Add reference to 3gpp defined fault3gppfieldJSON schema.</a:t>
            </a:r>
          </a:p>
          <a:p>
            <a:r>
              <a:rPr lang="en-US" altLang="zh-CN" sz="1200" dirty="0">
                <a:solidFill>
                  <a:srgbClr val="3333FF"/>
                </a:solidFill>
              </a:rPr>
              <a:t>F</a:t>
            </a:r>
            <a:r>
              <a:rPr lang="en-US" altLang="zh-CN" sz="1200" dirty="0" smtClean="0">
                <a:solidFill>
                  <a:srgbClr val="3333FF"/>
                </a:solidFill>
              </a:rPr>
              <a:t>or example:</a:t>
            </a:r>
          </a:p>
          <a:p>
            <a:r>
              <a:rPr lang="en-US" altLang="zh-CN" sz="1200" dirty="0" smtClean="0">
                <a:solidFill>
                  <a:srgbClr val="3333FF"/>
                </a:solidFill>
              </a:rPr>
              <a:t>Add “fault3gppField”:{</a:t>
            </a:r>
          </a:p>
          <a:p>
            <a:r>
              <a:rPr lang="en-US" altLang="zh-CN" sz="1200" dirty="0" smtClean="0">
                <a:solidFill>
                  <a:srgbClr val="3333FF"/>
                </a:solidFill>
              </a:rPr>
              <a:t>“#ref:/3gpp fault3gppfield.json#</a:t>
            </a:r>
            <a:r>
              <a:rPr lang="en-US" altLang="zh-CN" sz="1200" dirty="0">
                <a:solidFill>
                  <a:srgbClr val="3333FF"/>
                </a:solidFill>
              </a:rPr>
              <a:t>fault3gppfield</a:t>
            </a:r>
            <a:r>
              <a:rPr lang="en-US" altLang="zh-CN" sz="1200" dirty="0" smtClean="0">
                <a:solidFill>
                  <a:srgbClr val="3333FF"/>
                </a:solidFill>
              </a:rPr>
              <a:t>”</a:t>
            </a:r>
            <a:endParaRPr lang="en-US" altLang="zh-CN" sz="1200" dirty="0">
              <a:solidFill>
                <a:srgbClr val="3333FF"/>
              </a:solidFill>
            </a:endParaRPr>
          </a:p>
          <a:p>
            <a:r>
              <a:rPr lang="en-US" altLang="zh-CN" sz="1200" dirty="0" smtClean="0">
                <a:solidFill>
                  <a:srgbClr val="3333FF"/>
                </a:solidFill>
              </a:rPr>
              <a:t>}</a:t>
            </a:r>
            <a:endParaRPr lang="zh-CN" altLang="en-US" sz="1200" dirty="0">
              <a:solidFill>
                <a:srgbClr val="3333FF"/>
              </a:solidFill>
            </a:endParaRPr>
          </a:p>
        </p:txBody>
      </p:sp>
      <p:sp>
        <p:nvSpPr>
          <p:cNvPr id="37" name="文本框 6"/>
          <p:cNvSpPr txBox="1"/>
          <p:nvPr/>
        </p:nvSpPr>
        <p:spPr>
          <a:xfrm>
            <a:off x="134365" y="3130748"/>
            <a:ext cx="5822731" cy="1200329"/>
          </a:xfrm>
          <a:prstGeom prst="rect">
            <a:avLst/>
          </a:prstGeom>
          <a:noFill/>
          <a:ln>
            <a:solidFill>
              <a:schemeClr val="accent1"/>
            </a:solidFill>
            <a:prstDash val="dash"/>
          </a:ln>
        </p:spPr>
        <p:txBody>
          <a:bodyPr wrap="square" rtlCol="0">
            <a:spAutoFit/>
          </a:bodyPr>
          <a:ls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a:lstStyle>
          <a:p>
            <a:pPr algn="just"/>
            <a:r>
              <a:rPr lang="en-US" altLang="zh-CN" sz="1200" b="1" dirty="0" smtClean="0"/>
              <a:t>Keypoint: </a:t>
            </a:r>
          </a:p>
          <a:p>
            <a:pPr algn="just"/>
            <a:r>
              <a:rPr lang="en-US" altLang="zh-CN" sz="1200" b="1" dirty="0" smtClean="0"/>
              <a:t>1. 3GPP specifies ‘Fault3GPPField’ JSON schema as payload of ONAP VES  for 3gpp fault domain. The Fault3GPPField includes attributes of 3GPP generic NotifyNewAlarm which is not mapped to ONAP VES CommonEventHeader.</a:t>
            </a:r>
          </a:p>
          <a:p>
            <a:pPr algn="just"/>
            <a:r>
              <a:rPr lang="en-US" altLang="zh-CN" sz="1200" b="1" dirty="0" smtClean="0"/>
              <a:t>2. ONAP Specifies </a:t>
            </a:r>
            <a:r>
              <a:rPr lang="en-US" altLang="zh-CN" sz="1200" b="1" dirty="0" err="1" smtClean="0"/>
              <a:t>notificationId</a:t>
            </a:r>
            <a:r>
              <a:rPr lang="en-US" altLang="zh-CN" sz="1200" b="1" dirty="0" smtClean="0"/>
              <a:t> and </a:t>
            </a:r>
            <a:r>
              <a:rPr lang="en-US" altLang="zh-CN" sz="1200" b="1" dirty="0" err="1" smtClean="0"/>
              <a:t>eventTime</a:t>
            </a:r>
            <a:r>
              <a:rPr lang="en-US" altLang="zh-CN" sz="1200" b="1" dirty="0" smtClean="0"/>
              <a:t> in VES commonEventHeader</a:t>
            </a:r>
            <a:endParaRPr lang="zh-CN" altLang="en-US" sz="1200" b="1" dirty="0"/>
          </a:p>
        </p:txBody>
      </p:sp>
    </p:spTree>
    <p:extLst>
      <p:ext uri="{BB962C8B-B14F-4D97-AF65-F5344CB8AC3E}">
        <p14:creationId xmlns:p14="http://schemas.microsoft.com/office/powerpoint/2010/main" val="11498591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0" y="-41581"/>
            <a:ext cx="10372165" cy="1027009"/>
          </a:xfrm>
        </p:spPr>
        <p:txBody>
          <a:bodyPr/>
          <a:lstStyle/>
          <a:p>
            <a:pPr algn="l"/>
            <a:r>
              <a:rPr lang="en-US" altLang="zh-CN" sz="2000" dirty="0" smtClean="0"/>
              <a:t>Option4-Mapping2</a:t>
            </a:r>
            <a:r>
              <a:rPr lang="en-US" altLang="zh-CN" sz="2000" dirty="0"/>
              <a:t>: 3GPP notification stage2 unchanged (assuming all information are there), VES specification unchanged. SA5 decide which stage2 attributes can map to the VES header attributes. The whole notification of 3GPP stage2 go into the VES payload</a:t>
            </a:r>
            <a:endParaRPr lang="en-US" sz="2000" dirty="0"/>
          </a:p>
        </p:txBody>
      </p:sp>
      <p:sp>
        <p:nvSpPr>
          <p:cNvPr id="88" name="矩形 87"/>
          <p:cNvSpPr/>
          <p:nvPr/>
        </p:nvSpPr>
        <p:spPr bwMode="auto">
          <a:xfrm>
            <a:off x="611267" y="3751924"/>
            <a:ext cx="3905250"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altLang="zh-CN" sz="1200" dirty="0" smtClean="0">
                <a:latin typeface="Arial" charset="0"/>
              </a:rPr>
              <a:t>3GPP MnS Producer</a:t>
            </a:r>
            <a:endParaRPr kumimoji="0" lang="zh-CN" altLang="en-US" sz="1200" b="0" i="0" u="none" strike="noStrike" cap="none" normalizeH="0" baseline="0" dirty="0" smtClean="0">
              <a:ln>
                <a:noFill/>
              </a:ln>
              <a:solidFill>
                <a:schemeClr val="tx1"/>
              </a:solidFill>
              <a:effectLst/>
              <a:latin typeface="Arial" charset="0"/>
            </a:endParaRPr>
          </a:p>
        </p:txBody>
      </p:sp>
      <p:sp>
        <p:nvSpPr>
          <p:cNvPr id="89" name="矩形 88"/>
          <p:cNvSpPr/>
          <p:nvPr/>
        </p:nvSpPr>
        <p:spPr bwMode="auto">
          <a:xfrm>
            <a:off x="414881" y="1696594"/>
            <a:ext cx="1318611"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1200" dirty="0" smtClean="0">
                <a:latin typeface="Arial" charset="0"/>
              </a:rPr>
              <a:t>3GPP </a:t>
            </a:r>
            <a:r>
              <a:rPr lang="en-US" altLang="zh-CN" sz="1200" dirty="0">
                <a:latin typeface="Arial" charset="0"/>
              </a:rPr>
              <a:t>MnS Consumer</a:t>
            </a:r>
            <a:endParaRPr lang="zh-CN" altLang="en-US" sz="1200" dirty="0">
              <a:latin typeface="Arial" charset="0"/>
            </a:endParaRPr>
          </a:p>
        </p:txBody>
      </p:sp>
      <p:sp>
        <p:nvSpPr>
          <p:cNvPr id="90" name="矩形 89"/>
          <p:cNvSpPr/>
          <p:nvPr/>
        </p:nvSpPr>
        <p:spPr bwMode="auto">
          <a:xfrm>
            <a:off x="3537084" y="1279351"/>
            <a:ext cx="1277296"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zh-CN" sz="1200" dirty="0" smtClean="0">
                <a:latin typeface="Arial" charset="0"/>
              </a:rPr>
              <a:t>ONAP VES Collector</a:t>
            </a:r>
            <a:endParaRPr lang="zh-CN" altLang="en-US" sz="1200" dirty="0">
              <a:latin typeface="Arial" charset="0"/>
            </a:endParaRPr>
          </a:p>
        </p:txBody>
      </p:sp>
      <p:grpSp>
        <p:nvGrpSpPr>
          <p:cNvPr id="91" name="组合 90"/>
          <p:cNvGrpSpPr/>
          <p:nvPr/>
        </p:nvGrpSpPr>
        <p:grpSpPr>
          <a:xfrm>
            <a:off x="4161464" y="3406300"/>
            <a:ext cx="135348" cy="351191"/>
            <a:chOff x="5498377" y="1532413"/>
            <a:chExt cx="135348" cy="351191"/>
          </a:xfrm>
        </p:grpSpPr>
        <p:cxnSp>
          <p:nvCxnSpPr>
            <p:cNvPr id="92" name="直接连接符 91"/>
            <p:cNvCxnSpPr>
              <a:stCxn id="93" idx="4"/>
            </p:cNvCxnSpPr>
            <p:nvPr/>
          </p:nvCxnSpPr>
          <p:spPr bwMode="auto">
            <a:xfrm>
              <a:off x="5566051" y="1678440"/>
              <a:ext cx="1168" cy="205164"/>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 name="椭圆 92"/>
            <p:cNvSpPr/>
            <p:nvPr/>
          </p:nvSpPr>
          <p:spPr bwMode="auto">
            <a:xfrm>
              <a:off x="5498377" y="1532413"/>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sp>
        <p:nvSpPr>
          <p:cNvPr id="98" name="文本框 97"/>
          <p:cNvSpPr txBox="1"/>
          <p:nvPr/>
        </p:nvSpPr>
        <p:spPr>
          <a:xfrm>
            <a:off x="1054754" y="2788345"/>
            <a:ext cx="1227062" cy="507831"/>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dirty="0"/>
              <a:t>3GPP generic </a:t>
            </a:r>
            <a:r>
              <a:rPr lang="en-US" altLang="zh-CN" dirty="0" smtClean="0"/>
              <a:t>NotifynewAalrm</a:t>
            </a:r>
          </a:p>
          <a:p>
            <a:r>
              <a:rPr lang="en-US" altLang="zh-CN" dirty="0" smtClean="0">
                <a:solidFill>
                  <a:srgbClr val="3333FF"/>
                </a:solidFill>
              </a:rPr>
              <a:t>(Defined in 3GPP)</a:t>
            </a:r>
            <a:endParaRPr lang="zh-CN" altLang="en-US" dirty="0">
              <a:solidFill>
                <a:srgbClr val="3333FF"/>
              </a:solidFill>
            </a:endParaRPr>
          </a:p>
        </p:txBody>
      </p:sp>
      <p:sp>
        <p:nvSpPr>
          <p:cNvPr id="99" name="文本框 98"/>
          <p:cNvSpPr txBox="1"/>
          <p:nvPr/>
        </p:nvSpPr>
        <p:spPr>
          <a:xfrm>
            <a:off x="2702412" y="2306346"/>
            <a:ext cx="1287582" cy="338554"/>
          </a:xfrm>
          <a:prstGeom prst="rect">
            <a:avLst/>
          </a:prstGeom>
          <a:solidFill>
            <a:schemeClr val="accent6">
              <a:lumMod val="60000"/>
              <a:lumOff val="40000"/>
            </a:schemeClr>
          </a:solidFill>
          <a:ln>
            <a:solidFill>
              <a:schemeClr val="tx1"/>
            </a:solidFill>
            <a:prstDash val="dash"/>
          </a:ln>
        </p:spPr>
        <p:txBody>
          <a:bodyPr wrap="square" rtlCol="0">
            <a:spAutoFit/>
          </a:bodyPr>
          <a:lstStyle>
            <a:defPPr>
              <a:defRPr lang="en-GB"/>
            </a:defPPr>
            <a:lvl1pPr>
              <a:defRPr sz="800"/>
            </a:lvl1pPr>
          </a:lstStyle>
          <a:p>
            <a:r>
              <a:rPr lang="en-US" altLang="zh-CN" dirty="0" smtClean="0"/>
              <a:t>FaultDomain </a:t>
            </a:r>
          </a:p>
          <a:p>
            <a:r>
              <a:rPr lang="en-US" altLang="zh-CN" dirty="0" smtClean="0">
                <a:solidFill>
                  <a:srgbClr val="FF0000"/>
                </a:solidFill>
              </a:rPr>
              <a:t>(Defined in ONAP)</a:t>
            </a:r>
            <a:endParaRPr lang="zh-CN" altLang="en-US" dirty="0">
              <a:solidFill>
                <a:srgbClr val="FF0000"/>
              </a:solidFill>
            </a:endParaRPr>
          </a:p>
        </p:txBody>
      </p:sp>
      <p:sp>
        <p:nvSpPr>
          <p:cNvPr id="100" name="文本框 99"/>
          <p:cNvSpPr txBox="1"/>
          <p:nvPr/>
        </p:nvSpPr>
        <p:spPr>
          <a:xfrm>
            <a:off x="2702413" y="1874379"/>
            <a:ext cx="1287581" cy="461665"/>
          </a:xfrm>
          <a:prstGeom prst="rect">
            <a:avLst/>
          </a:prstGeom>
          <a:solidFill>
            <a:schemeClr val="accent6">
              <a:lumMod val="60000"/>
              <a:lumOff val="40000"/>
            </a:schemeClr>
          </a:solidFill>
          <a:ln>
            <a:solidFill>
              <a:schemeClr val="tx1"/>
            </a:solidFill>
            <a:prstDash val="dash"/>
          </a:ln>
        </p:spPr>
        <p:txBody>
          <a:bodyPr wrap="square" rtlCol="0">
            <a:spAutoFit/>
          </a:bodyPr>
          <a:lstStyle>
            <a:defPPr>
              <a:defRPr lang="en-GB"/>
            </a:defPPr>
            <a:lvl1pPr>
              <a:defRPr sz="900"/>
            </a:lvl1pPr>
          </a:lstStyle>
          <a:p>
            <a:r>
              <a:rPr lang="en-US" altLang="zh-CN" sz="800" dirty="0"/>
              <a:t>ONAP VES </a:t>
            </a:r>
            <a:r>
              <a:rPr lang="en-US" altLang="zh-CN" sz="800" dirty="0" smtClean="0"/>
              <a:t>CommonEventHeader</a:t>
            </a:r>
          </a:p>
          <a:p>
            <a:r>
              <a:rPr lang="en-US" altLang="zh-CN" sz="800" dirty="0" smtClean="0">
                <a:solidFill>
                  <a:srgbClr val="FF0000"/>
                </a:solidFill>
              </a:rPr>
              <a:t>(Defined in ONAP)</a:t>
            </a:r>
            <a:endParaRPr lang="zh-CN" altLang="en-US" sz="800" dirty="0">
              <a:solidFill>
                <a:srgbClr val="FF0000"/>
              </a:solidFill>
            </a:endParaRPr>
          </a:p>
        </p:txBody>
      </p:sp>
      <p:cxnSp>
        <p:nvCxnSpPr>
          <p:cNvPr id="101" name="直接连接符 100"/>
          <p:cNvCxnSpPr>
            <a:stCxn id="102" idx="2"/>
          </p:cNvCxnSpPr>
          <p:nvPr/>
        </p:nvCxnSpPr>
        <p:spPr bwMode="auto">
          <a:xfrm flipH="1" flipV="1">
            <a:off x="4210734" y="3175301"/>
            <a:ext cx="3648" cy="16645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2" name="任意多边形 101"/>
          <p:cNvSpPr/>
          <p:nvPr/>
        </p:nvSpPr>
        <p:spPr>
          <a:xfrm>
            <a:off x="4132657" y="3339927"/>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grpSp>
        <p:nvGrpSpPr>
          <p:cNvPr id="108" name="组合 107"/>
          <p:cNvGrpSpPr/>
          <p:nvPr/>
        </p:nvGrpSpPr>
        <p:grpSpPr>
          <a:xfrm>
            <a:off x="836290" y="2980164"/>
            <a:ext cx="135348" cy="763402"/>
            <a:chOff x="5508677" y="1230504"/>
            <a:chExt cx="135348" cy="763402"/>
          </a:xfrm>
        </p:grpSpPr>
        <p:cxnSp>
          <p:nvCxnSpPr>
            <p:cNvPr id="109" name="直接连接符 108"/>
            <p:cNvCxnSpPr>
              <a:stCxn id="110" idx="4"/>
            </p:cNvCxnSpPr>
            <p:nvPr/>
          </p:nvCxnSpPr>
          <p:spPr bwMode="auto">
            <a:xfrm flipH="1">
              <a:off x="5569168" y="1376531"/>
              <a:ext cx="7183" cy="617375"/>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0" name="椭圆 109"/>
            <p:cNvSpPr/>
            <p:nvPr/>
          </p:nvSpPr>
          <p:spPr bwMode="auto">
            <a:xfrm>
              <a:off x="5508677" y="1230504"/>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cxnSp>
        <p:nvCxnSpPr>
          <p:cNvPr id="111" name="直接连接符 110"/>
          <p:cNvCxnSpPr/>
          <p:nvPr/>
        </p:nvCxnSpPr>
        <p:spPr bwMode="auto">
          <a:xfrm flipH="1" flipV="1">
            <a:off x="896781" y="2249251"/>
            <a:ext cx="7183" cy="493604"/>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2" name="任意多边形 111"/>
          <p:cNvSpPr/>
          <p:nvPr/>
        </p:nvSpPr>
        <p:spPr>
          <a:xfrm>
            <a:off x="807483" y="2743241"/>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sp>
        <p:nvSpPr>
          <p:cNvPr id="25" name="文本框 24"/>
          <p:cNvSpPr txBox="1"/>
          <p:nvPr/>
        </p:nvSpPr>
        <p:spPr>
          <a:xfrm>
            <a:off x="2832882" y="3198656"/>
            <a:ext cx="1144034" cy="507831"/>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dirty="0"/>
              <a:t>3GPP generic </a:t>
            </a:r>
            <a:r>
              <a:rPr lang="en-US" altLang="zh-CN" dirty="0" smtClean="0"/>
              <a:t>NotifynewAalrm</a:t>
            </a:r>
          </a:p>
          <a:p>
            <a:r>
              <a:rPr lang="en-US" altLang="zh-CN" dirty="0" smtClean="0">
                <a:solidFill>
                  <a:srgbClr val="3333FF"/>
                </a:solidFill>
              </a:rPr>
              <a:t>(Defined in 3GPP)</a:t>
            </a:r>
            <a:endParaRPr lang="zh-CN" altLang="en-US" dirty="0">
              <a:solidFill>
                <a:srgbClr val="3333FF"/>
              </a:solidFill>
            </a:endParaRPr>
          </a:p>
        </p:txBody>
      </p:sp>
      <p:sp>
        <p:nvSpPr>
          <p:cNvPr id="26" name="矩形 25"/>
          <p:cNvSpPr/>
          <p:nvPr/>
        </p:nvSpPr>
        <p:spPr bwMode="auto">
          <a:xfrm>
            <a:off x="3493158" y="2706575"/>
            <a:ext cx="1358813" cy="460047"/>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zh-CN" sz="1200" dirty="0" smtClean="0">
                <a:latin typeface="Arial" charset="0"/>
              </a:rPr>
              <a:t>3GPP Defined Mapper</a:t>
            </a:r>
            <a:endParaRPr lang="zh-CN" altLang="en-US" sz="1200" dirty="0">
              <a:latin typeface="Arial" charset="0"/>
            </a:endParaRPr>
          </a:p>
        </p:txBody>
      </p:sp>
      <p:grpSp>
        <p:nvGrpSpPr>
          <p:cNvPr id="35" name="组合 34"/>
          <p:cNvGrpSpPr/>
          <p:nvPr/>
        </p:nvGrpSpPr>
        <p:grpSpPr>
          <a:xfrm>
            <a:off x="4111225" y="2281150"/>
            <a:ext cx="135348" cy="425425"/>
            <a:chOff x="5498345" y="1493977"/>
            <a:chExt cx="135348" cy="425425"/>
          </a:xfrm>
        </p:grpSpPr>
        <p:cxnSp>
          <p:nvCxnSpPr>
            <p:cNvPr id="36" name="直接连接符 35"/>
            <p:cNvCxnSpPr>
              <a:stCxn id="37" idx="4"/>
              <a:endCxn id="26" idx="0"/>
            </p:cNvCxnSpPr>
            <p:nvPr/>
          </p:nvCxnSpPr>
          <p:spPr bwMode="auto">
            <a:xfrm flipH="1">
              <a:off x="5559685" y="1640004"/>
              <a:ext cx="6334" cy="279398"/>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 name="椭圆 36"/>
            <p:cNvSpPr/>
            <p:nvPr/>
          </p:nvSpPr>
          <p:spPr bwMode="auto">
            <a:xfrm>
              <a:off x="5498345" y="1493977"/>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cxnSp>
        <p:nvCxnSpPr>
          <p:cNvPr id="38" name="直接连接符 37"/>
          <p:cNvCxnSpPr>
            <a:endCxn id="90" idx="2"/>
          </p:cNvCxnSpPr>
          <p:nvPr/>
        </p:nvCxnSpPr>
        <p:spPr bwMode="auto">
          <a:xfrm flipH="1" flipV="1">
            <a:off x="4175732" y="1821103"/>
            <a:ext cx="7550" cy="359811"/>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0" name="任意多边形 39"/>
          <p:cNvSpPr/>
          <p:nvPr/>
        </p:nvSpPr>
        <p:spPr>
          <a:xfrm>
            <a:off x="4089367" y="2179033"/>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sp>
        <p:nvSpPr>
          <p:cNvPr id="62" name="文本框 61"/>
          <p:cNvSpPr txBox="1"/>
          <p:nvPr/>
        </p:nvSpPr>
        <p:spPr>
          <a:xfrm>
            <a:off x="6155676" y="1729910"/>
            <a:ext cx="5302815" cy="1169551"/>
          </a:xfrm>
          <a:prstGeom prst="rect">
            <a:avLst/>
          </a:prstGeom>
          <a:noFill/>
        </p:spPr>
        <p:txBody>
          <a:bodyPr wrap="square" rtlCol="0">
            <a:spAutoFit/>
          </a:bodyPr>
          <a:lstStyle/>
          <a:p>
            <a:pPr algn="just"/>
            <a:r>
              <a:rPr lang="en-US" altLang="zh-CN" sz="1400" b="1" dirty="0" smtClean="0"/>
              <a:t>Actions to 3GPP:</a:t>
            </a:r>
          </a:p>
          <a:p>
            <a:pPr marL="171450" indent="-171450" algn="just">
              <a:buFont typeface="Wingdings" panose="05000000000000000000" pitchFamily="2" charset="2"/>
              <a:buChar char="Ø"/>
            </a:pPr>
            <a:r>
              <a:rPr lang="en-US" altLang="zh-CN" sz="1400" dirty="0" smtClean="0"/>
              <a:t>Provide the mapping work for 3GPP generic NotifyNewAlarm and ONAP VES CommonEventHeader;</a:t>
            </a:r>
          </a:p>
          <a:p>
            <a:pPr marL="171450" indent="-171450" algn="just">
              <a:buFont typeface="Wingdings" panose="05000000000000000000" pitchFamily="2" charset="2"/>
              <a:buChar char="Ø"/>
            </a:pPr>
            <a:r>
              <a:rPr lang="en-US" altLang="zh-CN" sz="1400" dirty="0" smtClean="0"/>
              <a:t>Provide the mapping work for 3GPP generic NotifyNewAlarm and ONAP defined FaultDomain; </a:t>
            </a:r>
          </a:p>
        </p:txBody>
      </p:sp>
      <p:sp>
        <p:nvSpPr>
          <p:cNvPr id="30" name="文本框 6"/>
          <p:cNvSpPr txBox="1"/>
          <p:nvPr/>
        </p:nvSpPr>
        <p:spPr>
          <a:xfrm>
            <a:off x="328499" y="4403200"/>
            <a:ext cx="5008766" cy="1292662"/>
          </a:xfrm>
          <a:prstGeom prst="rect">
            <a:avLst/>
          </a:prstGeom>
          <a:noFill/>
          <a:ln>
            <a:solidFill>
              <a:schemeClr val="accent1"/>
            </a:solidFill>
            <a:prstDash val="dash"/>
          </a:ln>
        </p:spPr>
        <p:txBody>
          <a:bodyPr wrap="square" rtlCol="0">
            <a:spAutoFit/>
          </a:bodyPr>
          <a:ls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a:lstStyle>
          <a:p>
            <a:pPr algn="just"/>
            <a:r>
              <a:rPr lang="en-US" altLang="zh-CN" b="1" dirty="0" smtClean="0"/>
              <a:t>Keypoint: </a:t>
            </a:r>
          </a:p>
          <a:p>
            <a:pPr algn="just"/>
            <a:r>
              <a:rPr lang="en-US" altLang="zh-CN" b="1" dirty="0" smtClean="0"/>
              <a:t>1. 3GPP specifies </a:t>
            </a:r>
            <a:r>
              <a:rPr lang="en-US" altLang="zh-CN" b="1" dirty="0"/>
              <a:t>generic </a:t>
            </a:r>
            <a:r>
              <a:rPr lang="en-US" altLang="zh-CN" b="1" dirty="0" err="1"/>
              <a:t>NotifyNewAlarm</a:t>
            </a:r>
            <a:r>
              <a:rPr lang="en-US" altLang="zh-CN" b="1" dirty="0"/>
              <a:t> </a:t>
            </a:r>
            <a:r>
              <a:rPr lang="en-US" altLang="zh-CN" b="1" dirty="0" smtClean="0"/>
              <a:t>information.</a:t>
            </a:r>
          </a:p>
          <a:p>
            <a:pPr algn="just"/>
            <a:r>
              <a:rPr lang="en-US" altLang="zh-CN" b="1" dirty="0" smtClean="0"/>
              <a:t>2. ONAP specifies VES CommonEventHeader and </a:t>
            </a:r>
            <a:r>
              <a:rPr lang="en-US" altLang="zh-CN" b="1" dirty="0" err="1" smtClean="0"/>
              <a:t>FaultDomain</a:t>
            </a:r>
            <a:r>
              <a:rPr lang="en-US" altLang="zh-CN" b="1" dirty="0" smtClean="0"/>
              <a:t>.</a:t>
            </a:r>
          </a:p>
          <a:p>
            <a:pPr algn="just"/>
            <a:r>
              <a:rPr lang="en-US" altLang="zh-CN" b="1" dirty="0" smtClean="0"/>
              <a:t>3.3GPP defines mapping work for 3GPP generic NotifyNewAlarm and ONAP VES specification.</a:t>
            </a:r>
            <a:endParaRPr lang="zh-CN" altLang="en-US" b="1" dirty="0"/>
          </a:p>
        </p:txBody>
      </p:sp>
      <p:sp>
        <p:nvSpPr>
          <p:cNvPr id="29" name="文本框 28"/>
          <p:cNvSpPr txBox="1"/>
          <p:nvPr/>
        </p:nvSpPr>
        <p:spPr>
          <a:xfrm>
            <a:off x="6254537" y="3127101"/>
            <a:ext cx="5302815" cy="307777"/>
          </a:xfrm>
          <a:prstGeom prst="rect">
            <a:avLst/>
          </a:prstGeom>
          <a:noFill/>
        </p:spPr>
        <p:txBody>
          <a:bodyPr wrap="square" rtlCol="0">
            <a:spAutoFit/>
          </a:bodyPr>
          <a:lstStyle/>
          <a:p>
            <a:pPr algn="just"/>
            <a:r>
              <a:rPr lang="en-US" altLang="zh-CN" sz="1400" b="1" dirty="0" smtClean="0"/>
              <a:t>No Action to ONAP</a:t>
            </a:r>
            <a:endParaRPr lang="en-US" altLang="zh-CN" sz="1400" dirty="0" smtClean="0"/>
          </a:p>
        </p:txBody>
      </p:sp>
    </p:spTree>
    <p:extLst>
      <p:ext uri="{BB962C8B-B14F-4D97-AF65-F5344CB8AC3E}">
        <p14:creationId xmlns:p14="http://schemas.microsoft.com/office/powerpoint/2010/main" val="42071445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
          <p:cNvSpPr>
            <a:spLocks noGrp="1"/>
          </p:cNvSpPr>
          <p:nvPr>
            <p:ph type="title"/>
          </p:nvPr>
        </p:nvSpPr>
        <p:spPr>
          <a:xfrm>
            <a:off x="0" y="-252366"/>
            <a:ext cx="9602511" cy="1143000"/>
          </a:xfrm>
        </p:spPr>
        <p:txBody>
          <a:bodyPr/>
          <a:lstStyle/>
          <a:p>
            <a:pPr algn="l"/>
            <a:r>
              <a:rPr lang="en-US" sz="2800" smtClean="0"/>
              <a:t>Observation </a:t>
            </a:r>
            <a:r>
              <a:rPr lang="en-US" sz="2800" dirty="0" smtClean="0"/>
              <a:t>of current ONAP VES Specification-</a:t>
            </a:r>
            <a:r>
              <a:rPr lang="en-US" altLang="zh-CN" sz="2800" dirty="0" smtClean="0"/>
              <a:t>Perf3gpp</a:t>
            </a:r>
            <a:endParaRPr lang="en-US" sz="2800" dirty="0"/>
          </a:p>
        </p:txBody>
      </p:sp>
      <p:pic>
        <p:nvPicPr>
          <p:cNvPr id="2" name="图片 1"/>
          <p:cNvPicPr>
            <a:picLocks noChangeAspect="1"/>
          </p:cNvPicPr>
          <p:nvPr/>
        </p:nvPicPr>
        <p:blipFill>
          <a:blip r:embed="rId2"/>
          <a:stretch>
            <a:fillRect/>
          </a:stretch>
        </p:blipFill>
        <p:spPr>
          <a:xfrm>
            <a:off x="263774" y="879887"/>
            <a:ext cx="4445595" cy="1653826"/>
          </a:xfrm>
          <a:prstGeom prst="rect">
            <a:avLst/>
          </a:prstGeom>
        </p:spPr>
      </p:pic>
      <p:sp>
        <p:nvSpPr>
          <p:cNvPr id="5" name="矩形 4"/>
          <p:cNvSpPr/>
          <p:nvPr/>
        </p:nvSpPr>
        <p:spPr>
          <a:xfrm>
            <a:off x="586762" y="563800"/>
            <a:ext cx="3315331" cy="292388"/>
          </a:xfrm>
          <a:prstGeom prst="rect">
            <a:avLst/>
          </a:prstGeom>
        </p:spPr>
        <p:txBody>
          <a:bodyPr wrap="none">
            <a:spAutoFit/>
          </a:bodyPr>
          <a:lstStyle/>
          <a:p>
            <a:r>
              <a:rPr lang="zh-CN" altLang="en-US" dirty="0">
                <a:hlinkClick r:id="rId3"/>
              </a:rPr>
              <a:t>https://wiki.onap.org/display/DW/VES+7.</a:t>
            </a:r>
            <a:r>
              <a:rPr lang="zh-CN" altLang="en-US" dirty="0" smtClean="0">
                <a:hlinkClick r:id="rId3"/>
              </a:rPr>
              <a:t>1</a:t>
            </a:r>
            <a:r>
              <a:rPr lang="zh-CN" altLang="en-US" dirty="0" smtClean="0"/>
              <a:t> </a:t>
            </a:r>
            <a:endParaRPr lang="zh-CN" altLang="en-US" dirty="0"/>
          </a:p>
        </p:txBody>
      </p:sp>
      <p:pic>
        <p:nvPicPr>
          <p:cNvPr id="39" name="图片 38"/>
          <p:cNvPicPr>
            <a:picLocks noChangeAspect="1"/>
          </p:cNvPicPr>
          <p:nvPr/>
        </p:nvPicPr>
        <p:blipFill>
          <a:blip r:embed="rId4"/>
          <a:stretch>
            <a:fillRect/>
          </a:stretch>
        </p:blipFill>
        <p:spPr>
          <a:xfrm>
            <a:off x="114818" y="2734772"/>
            <a:ext cx="4743509" cy="3032906"/>
          </a:xfrm>
          <a:prstGeom prst="rect">
            <a:avLst/>
          </a:prstGeom>
        </p:spPr>
      </p:pic>
      <p:sp>
        <p:nvSpPr>
          <p:cNvPr id="42" name="椭圆 41"/>
          <p:cNvSpPr/>
          <p:nvPr/>
        </p:nvSpPr>
        <p:spPr bwMode="auto">
          <a:xfrm>
            <a:off x="4070834" y="2170139"/>
            <a:ext cx="860107" cy="438439"/>
          </a:xfrm>
          <a:prstGeom prst="ellipse">
            <a:avLst/>
          </a:prstGeom>
          <a:noFill/>
          <a:ln w="222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46" name="文本框 45"/>
          <p:cNvSpPr txBox="1"/>
          <p:nvPr/>
        </p:nvSpPr>
        <p:spPr>
          <a:xfrm>
            <a:off x="5122100" y="1292038"/>
            <a:ext cx="6110675" cy="3293209"/>
          </a:xfrm>
          <a:prstGeom prst="rect">
            <a:avLst/>
          </a:prstGeom>
          <a:noFill/>
        </p:spPr>
        <p:txBody>
          <a:bodyPr wrap="square" rtlCol="0">
            <a:spAutoFit/>
          </a:bodyPr>
          <a:lstStyle/>
          <a:p>
            <a:pPr algn="just"/>
            <a:r>
              <a:rPr lang="en-US" altLang="zh-CN" dirty="0" smtClean="0">
                <a:solidFill>
                  <a:srgbClr val="3333FF"/>
                </a:solidFill>
              </a:rPr>
              <a:t>Observation1: ONAP VES specification introduce the Information Element (</a:t>
            </a:r>
            <a:r>
              <a:rPr lang="en-US" altLang="zh-CN" smtClean="0">
                <a:solidFill>
                  <a:srgbClr val="3333FF"/>
                </a:solidFill>
              </a:rPr>
              <a:t>Similar like </a:t>
            </a:r>
            <a:r>
              <a:rPr lang="en-US" altLang="zh-CN" dirty="0" smtClean="0">
                <a:solidFill>
                  <a:srgbClr val="3333FF"/>
                </a:solidFill>
              </a:rPr>
              <a:t>3GPP stage2 work) for  ‘Perf3gpp’, which includes following 3gpp defined attributes:</a:t>
            </a:r>
          </a:p>
          <a:p>
            <a:pPr marL="285750" indent="-285750" algn="just">
              <a:buFontTx/>
              <a:buChar char="-"/>
            </a:pPr>
            <a:r>
              <a:rPr lang="en-US" altLang="zh-CN" i="1" dirty="0" smtClean="0">
                <a:solidFill>
                  <a:schemeClr val="tx1">
                    <a:lumMod val="50000"/>
                    <a:lumOff val="50000"/>
                  </a:schemeClr>
                </a:solidFill>
              </a:rPr>
              <a:t>formatVersion: 3GPP </a:t>
            </a:r>
            <a:r>
              <a:rPr lang="en-US" altLang="zh-CN" i="1" dirty="0">
                <a:solidFill>
                  <a:schemeClr val="tx1">
                    <a:lumMod val="50000"/>
                    <a:lumOff val="50000"/>
                  </a:schemeClr>
                </a:solidFill>
              </a:rPr>
              <a:t>PM reporting file format version from pre-standard TS 28.550 v2.0.0</a:t>
            </a:r>
          </a:p>
          <a:p>
            <a:pPr marL="285750" indent="-285750" algn="just">
              <a:buFontTx/>
              <a:buChar char="-"/>
            </a:pPr>
            <a:r>
              <a:rPr lang="en-US" altLang="zh-CN" i="1" dirty="0">
                <a:solidFill>
                  <a:schemeClr val="tx1">
                    <a:lumMod val="50000"/>
                    <a:lumOff val="50000"/>
                  </a:schemeClr>
                </a:solidFill>
              </a:rPr>
              <a:t>granularityPeriod: Granularity period for the PM report in seconds</a:t>
            </a:r>
          </a:p>
          <a:p>
            <a:pPr marL="285750" indent="-285750" algn="just">
              <a:buFontTx/>
              <a:buChar char="-"/>
            </a:pPr>
            <a:r>
              <a:rPr lang="en-US" altLang="zh-CN" i="1" dirty="0">
                <a:solidFill>
                  <a:schemeClr val="tx1">
                    <a:lumMod val="50000"/>
                    <a:lumOff val="50000"/>
                  </a:schemeClr>
                </a:solidFill>
              </a:rPr>
              <a:t>measObjInstIdList: Array of monitored object local distinguished name ids per 3GPP TS 32.300</a:t>
            </a:r>
          </a:p>
          <a:p>
            <a:pPr marL="285750" indent="-285750" algn="just">
              <a:buFontTx/>
              <a:buChar char="-"/>
            </a:pPr>
            <a:r>
              <a:rPr lang="en-US" altLang="zh-CN" i="1" dirty="0" smtClean="0">
                <a:solidFill>
                  <a:schemeClr val="tx1">
                    <a:lumMod val="50000"/>
                    <a:lumOff val="50000"/>
                  </a:schemeClr>
                </a:solidFill>
              </a:rPr>
              <a:t>measuredEntityDn: Distinguished </a:t>
            </a:r>
            <a:r>
              <a:rPr lang="en-US" altLang="zh-CN" i="1" dirty="0">
                <a:solidFill>
                  <a:schemeClr val="tx1">
                    <a:lumMod val="50000"/>
                    <a:lumOff val="50000"/>
                  </a:schemeClr>
                </a:solidFill>
              </a:rPr>
              <a:t>name per 3GPP TS 28.550</a:t>
            </a:r>
          </a:p>
          <a:p>
            <a:pPr marL="285750" indent="-285750" algn="just">
              <a:buFontTx/>
              <a:buChar char="-"/>
            </a:pPr>
            <a:r>
              <a:rPr lang="en-US" altLang="zh-CN" i="1" dirty="0">
                <a:solidFill>
                  <a:schemeClr val="tx1">
                    <a:lumMod val="50000"/>
                    <a:lumOff val="50000"/>
                  </a:schemeClr>
                </a:solidFill>
              </a:rPr>
              <a:t>measuredEntitySoftwareVersion</a:t>
            </a:r>
            <a:r>
              <a:rPr lang="en-US" altLang="zh-CN" i="1" dirty="0" smtClean="0">
                <a:solidFill>
                  <a:schemeClr val="tx1">
                    <a:lumMod val="50000"/>
                    <a:lumOff val="50000"/>
                  </a:schemeClr>
                </a:solidFill>
              </a:rPr>
              <a:t>: Software </a:t>
            </a:r>
            <a:r>
              <a:rPr lang="en-US" altLang="zh-CN" i="1" dirty="0">
                <a:solidFill>
                  <a:schemeClr val="tx1">
                    <a:lumMod val="50000"/>
                    <a:lumOff val="50000"/>
                  </a:schemeClr>
                </a:solidFill>
              </a:rPr>
              <a:t>version for the NF providing the PM data as specified in 3GPP TS 28.550</a:t>
            </a:r>
          </a:p>
          <a:p>
            <a:pPr marL="285750" indent="-285750" algn="just">
              <a:buFontTx/>
              <a:buChar char="-"/>
            </a:pPr>
            <a:r>
              <a:rPr lang="en-US" altLang="zh-CN" i="1" dirty="0">
                <a:solidFill>
                  <a:schemeClr val="tx1">
                    <a:lumMod val="50000"/>
                    <a:lumOff val="50000"/>
                  </a:schemeClr>
                </a:solidFill>
              </a:rPr>
              <a:t>measuredEntityUserName</a:t>
            </a:r>
            <a:r>
              <a:rPr lang="en-US" altLang="zh-CN" i="1" dirty="0" smtClean="0">
                <a:solidFill>
                  <a:schemeClr val="tx1">
                    <a:lumMod val="50000"/>
                    <a:lumOff val="50000"/>
                  </a:schemeClr>
                </a:solidFill>
              </a:rPr>
              <a:t>: User </a:t>
            </a:r>
            <a:r>
              <a:rPr lang="en-US" altLang="zh-CN" i="1" dirty="0">
                <a:solidFill>
                  <a:schemeClr val="tx1">
                    <a:lumMod val="50000"/>
                    <a:lumOff val="50000"/>
                  </a:schemeClr>
                </a:solidFill>
              </a:rPr>
              <a:t>Definable name for the measured object per 3GPP TS 28.550</a:t>
            </a:r>
          </a:p>
          <a:p>
            <a:pPr marL="285750" indent="-285750" algn="just">
              <a:buFontTx/>
              <a:buChar char="-"/>
            </a:pPr>
            <a:r>
              <a:rPr lang="en-US" altLang="zh-CN" i="1" dirty="0">
                <a:solidFill>
                  <a:schemeClr val="tx1">
                    <a:lumMod val="50000"/>
                    <a:lumOff val="50000"/>
                  </a:schemeClr>
                </a:solidFill>
              </a:rPr>
              <a:t>Measinfo</a:t>
            </a:r>
            <a:r>
              <a:rPr lang="en-US" altLang="zh-CN" i="1" dirty="0" smtClean="0">
                <a:solidFill>
                  <a:schemeClr val="tx1">
                    <a:lumMod val="50000"/>
                    <a:lumOff val="50000"/>
                  </a:schemeClr>
                </a:solidFill>
              </a:rPr>
              <a:t>: Array </a:t>
            </a:r>
            <a:r>
              <a:rPr lang="en-US" altLang="zh-CN" i="1" dirty="0">
                <a:solidFill>
                  <a:schemeClr val="tx1">
                    <a:lumMod val="50000"/>
                    <a:lumOff val="50000"/>
                  </a:schemeClr>
                </a:solidFill>
              </a:rPr>
              <a:t>of monitored object local distinguished name ids per 3GPP TS </a:t>
            </a:r>
            <a:r>
              <a:rPr lang="en-US" altLang="zh-CN" i="1" dirty="0" smtClean="0">
                <a:solidFill>
                  <a:schemeClr val="tx1">
                    <a:lumMod val="50000"/>
                    <a:lumOff val="50000"/>
                  </a:schemeClr>
                </a:solidFill>
              </a:rPr>
              <a:t>32.300</a:t>
            </a:r>
          </a:p>
          <a:p>
            <a:pPr marL="285750" indent="-285750" algn="just">
              <a:buFontTx/>
              <a:buChar char="-"/>
            </a:pPr>
            <a:r>
              <a:rPr lang="en-US" altLang="zh-CN" i="1" dirty="0" smtClean="0">
                <a:solidFill>
                  <a:schemeClr val="tx1">
                    <a:lumMod val="50000"/>
                    <a:lumOff val="50000"/>
                  </a:schemeClr>
                </a:solidFill>
              </a:rPr>
              <a:t>……</a:t>
            </a:r>
            <a:endParaRPr lang="en-US" altLang="zh-CN" dirty="0" smtClean="0">
              <a:solidFill>
                <a:srgbClr val="3333FF"/>
              </a:solidFill>
            </a:endParaRPr>
          </a:p>
        </p:txBody>
      </p:sp>
      <p:sp>
        <p:nvSpPr>
          <p:cNvPr id="47" name="椭圆 46"/>
          <p:cNvSpPr/>
          <p:nvPr/>
        </p:nvSpPr>
        <p:spPr bwMode="auto">
          <a:xfrm>
            <a:off x="1691886" y="2974339"/>
            <a:ext cx="1272986" cy="663227"/>
          </a:xfrm>
          <a:prstGeom prst="ellipse">
            <a:avLst/>
          </a:prstGeom>
          <a:noFill/>
          <a:ln w="222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50" name="文本框 49"/>
          <p:cNvSpPr txBox="1"/>
          <p:nvPr/>
        </p:nvSpPr>
        <p:spPr>
          <a:xfrm>
            <a:off x="5271059" y="4640402"/>
            <a:ext cx="6536118" cy="1092607"/>
          </a:xfrm>
          <a:prstGeom prst="rect">
            <a:avLst/>
          </a:prstGeom>
          <a:noFill/>
        </p:spPr>
        <p:txBody>
          <a:bodyPr wrap="square" rtlCol="0">
            <a:spAutoFit/>
          </a:bodyPr>
          <a:lstStyle/>
          <a:p>
            <a:r>
              <a:rPr lang="en-US" altLang="zh-CN" dirty="0" smtClean="0">
                <a:solidFill>
                  <a:srgbClr val="3333FF"/>
                </a:solidFill>
              </a:rPr>
              <a:t>Observation2: ‘Perf3gpp’ is </a:t>
            </a:r>
            <a:r>
              <a:rPr lang="en-US" altLang="zh-CN" smtClean="0">
                <a:solidFill>
                  <a:srgbClr val="3333FF"/>
                </a:solidFill>
              </a:rPr>
              <a:t>not specified </a:t>
            </a:r>
            <a:r>
              <a:rPr lang="en-US" altLang="zh-CN" dirty="0" smtClean="0">
                <a:solidFill>
                  <a:srgbClr val="3333FF"/>
                </a:solidFill>
              </a:rPr>
              <a:t>in the ONAP VES code (</a:t>
            </a:r>
            <a:r>
              <a:rPr lang="en-US" altLang="zh-CN" smtClean="0">
                <a:solidFill>
                  <a:srgbClr val="3333FF"/>
                </a:solidFill>
              </a:rPr>
              <a:t>similar like 3GPP  stage3 </a:t>
            </a:r>
            <a:r>
              <a:rPr lang="en-US" altLang="zh-CN" dirty="0" smtClean="0">
                <a:solidFill>
                  <a:srgbClr val="3333FF"/>
                </a:solidFill>
              </a:rPr>
              <a:t>work) </a:t>
            </a:r>
          </a:p>
          <a:p>
            <a:r>
              <a:rPr lang="en-US" altLang="zh-CN" dirty="0" smtClean="0">
                <a:solidFill>
                  <a:schemeClr val="tx1">
                    <a:lumMod val="50000"/>
                    <a:lumOff val="50000"/>
                  </a:schemeClr>
                </a:solidFill>
              </a:rPr>
              <a:t>ONAP VES code link:</a:t>
            </a:r>
          </a:p>
          <a:p>
            <a:r>
              <a:rPr lang="zh-CN" altLang="en-US" i="1" dirty="0" smtClean="0">
                <a:solidFill>
                  <a:schemeClr val="tx1">
                    <a:lumMod val="50000"/>
                    <a:lumOff val="50000"/>
                  </a:schemeClr>
                </a:solidFill>
              </a:rPr>
              <a:t>https</a:t>
            </a:r>
            <a:r>
              <a:rPr lang="zh-CN" altLang="en-US" i="1" dirty="0">
                <a:solidFill>
                  <a:schemeClr val="tx1">
                    <a:lumMod val="50000"/>
                    <a:lumOff val="50000"/>
                  </a:schemeClr>
                </a:solidFill>
              </a:rPr>
              <a:t>://git.onap.org/dcaegen2/collectors/ves/tree/etc/CommonEventFormat_30.0.1.json </a:t>
            </a:r>
          </a:p>
        </p:txBody>
      </p:sp>
    </p:spTree>
    <p:extLst>
      <p:ext uri="{BB962C8B-B14F-4D97-AF65-F5344CB8AC3E}">
        <p14:creationId xmlns:p14="http://schemas.microsoft.com/office/powerpoint/2010/main" val="37088286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
          <p:cNvSpPr>
            <a:spLocks noGrp="1"/>
          </p:cNvSpPr>
          <p:nvPr>
            <p:ph type="title"/>
          </p:nvPr>
        </p:nvSpPr>
        <p:spPr>
          <a:xfrm>
            <a:off x="50671" y="-289644"/>
            <a:ext cx="11111345" cy="1027009"/>
          </a:xfrm>
        </p:spPr>
        <p:txBody>
          <a:bodyPr/>
          <a:lstStyle/>
          <a:p>
            <a:pPr algn="l"/>
            <a:r>
              <a:rPr lang="en-US" sz="2800" dirty="0" smtClean="0"/>
              <a:t>Observation of current 3GPP ONAP integration specification- FM</a:t>
            </a:r>
            <a:endParaRPr lang="en-US" sz="2800" dirty="0"/>
          </a:p>
        </p:txBody>
      </p:sp>
      <p:sp>
        <p:nvSpPr>
          <p:cNvPr id="6" name="矩形 5"/>
          <p:cNvSpPr/>
          <p:nvPr/>
        </p:nvSpPr>
        <p:spPr>
          <a:xfrm>
            <a:off x="418224" y="459180"/>
            <a:ext cx="4019498" cy="292388"/>
          </a:xfrm>
          <a:prstGeom prst="rect">
            <a:avLst/>
          </a:prstGeom>
        </p:spPr>
        <p:txBody>
          <a:bodyPr wrap="none">
            <a:spAutoFit/>
          </a:bodyPr>
          <a:lstStyle/>
          <a:p>
            <a:r>
              <a:rPr lang="en-US" altLang="zh-CN" dirty="0" smtClean="0">
                <a:solidFill>
                  <a:srgbClr val="3333FF"/>
                </a:solidFill>
              </a:rPr>
              <a:t>‘notfiyNewAlarm’ Integration described in TS 28.532</a:t>
            </a:r>
            <a:endParaRPr lang="zh-CN" altLang="en-US" dirty="0">
              <a:solidFill>
                <a:srgbClr val="3333FF"/>
              </a:solidFill>
            </a:endParaRPr>
          </a:p>
        </p:txBody>
      </p:sp>
      <p:sp>
        <p:nvSpPr>
          <p:cNvPr id="7" name="文本框 6"/>
          <p:cNvSpPr txBox="1"/>
          <p:nvPr/>
        </p:nvSpPr>
        <p:spPr>
          <a:xfrm>
            <a:off x="117984" y="5420293"/>
            <a:ext cx="7394534" cy="892552"/>
          </a:xfrm>
          <a:prstGeom prst="rect">
            <a:avLst/>
          </a:prstGeom>
          <a:noFill/>
        </p:spPr>
        <p:txBody>
          <a:bodyPr wrap="square" rtlCol="0">
            <a:spAutoFit/>
          </a:bodyPr>
          <a:lstStyle/>
          <a:p>
            <a:r>
              <a:rPr lang="en-US" altLang="zh-CN" dirty="0" smtClean="0">
                <a:solidFill>
                  <a:srgbClr val="3333FF"/>
                </a:solidFill>
              </a:rPr>
              <a:t>Observation1: </a:t>
            </a:r>
            <a:r>
              <a:rPr lang="en-US" altLang="zh-CN" dirty="0">
                <a:solidFill>
                  <a:srgbClr val="3333FF"/>
                </a:solidFill>
              </a:rPr>
              <a:t>T</a:t>
            </a:r>
            <a:r>
              <a:rPr lang="en-US" altLang="zh-CN" dirty="0" smtClean="0">
                <a:solidFill>
                  <a:srgbClr val="3333FF"/>
                </a:solidFill>
              </a:rPr>
              <a:t>wo attributes ’notification Id’ and ’eventTime’ are specified in VES commonEventHeader </a:t>
            </a:r>
          </a:p>
          <a:p>
            <a:r>
              <a:rPr lang="en-US" altLang="zh-CN" dirty="0">
                <a:solidFill>
                  <a:srgbClr val="3333FF"/>
                </a:solidFill>
              </a:rPr>
              <a:t>Observation2: TS 28.532 described ‘fault3gppFields’ JSON schema specific for ONAP VES integration, which capture </a:t>
            </a:r>
            <a:r>
              <a:rPr lang="en-US" altLang="zh-CN" dirty="0" err="1">
                <a:solidFill>
                  <a:srgbClr val="3333FF"/>
                </a:solidFill>
              </a:rPr>
              <a:t>notifyNewAlarm</a:t>
            </a:r>
            <a:r>
              <a:rPr lang="en-US" altLang="zh-CN" dirty="0">
                <a:solidFill>
                  <a:srgbClr val="3333FF"/>
                </a:solidFill>
              </a:rPr>
              <a:t> attribute except ‘notification Id’ and ‘</a:t>
            </a:r>
            <a:r>
              <a:rPr lang="en-US" altLang="zh-CN" dirty="0" err="1">
                <a:solidFill>
                  <a:srgbClr val="3333FF"/>
                </a:solidFill>
              </a:rPr>
              <a:t>eventTime</a:t>
            </a:r>
            <a:r>
              <a:rPr lang="en-US" altLang="zh-CN" dirty="0" smtClean="0">
                <a:solidFill>
                  <a:srgbClr val="3333FF"/>
                </a:solidFill>
              </a:rPr>
              <a:t>’</a:t>
            </a:r>
            <a:endParaRPr lang="zh-CN" altLang="en-US" dirty="0">
              <a:solidFill>
                <a:srgbClr val="3333FF"/>
              </a:solidFill>
            </a:endParaRPr>
          </a:p>
        </p:txBody>
      </p:sp>
      <p:pic>
        <p:nvPicPr>
          <p:cNvPr id="4" name="图片 3"/>
          <p:cNvPicPr>
            <a:picLocks noChangeAspect="1"/>
          </p:cNvPicPr>
          <p:nvPr/>
        </p:nvPicPr>
        <p:blipFill>
          <a:blip r:embed="rId2"/>
          <a:stretch>
            <a:fillRect/>
          </a:stretch>
        </p:blipFill>
        <p:spPr>
          <a:xfrm>
            <a:off x="1005839" y="3624497"/>
            <a:ext cx="2844268" cy="1856736"/>
          </a:xfrm>
          <a:prstGeom prst="rect">
            <a:avLst/>
          </a:prstGeom>
        </p:spPr>
      </p:pic>
      <p:pic>
        <p:nvPicPr>
          <p:cNvPr id="3" name="图片 2"/>
          <p:cNvPicPr>
            <a:picLocks noChangeAspect="1"/>
          </p:cNvPicPr>
          <p:nvPr/>
        </p:nvPicPr>
        <p:blipFill>
          <a:blip r:embed="rId3"/>
          <a:stretch>
            <a:fillRect/>
          </a:stretch>
        </p:blipFill>
        <p:spPr>
          <a:xfrm>
            <a:off x="1226607" y="1119366"/>
            <a:ext cx="3241776" cy="2378758"/>
          </a:xfrm>
          <a:prstGeom prst="rect">
            <a:avLst/>
          </a:prstGeom>
        </p:spPr>
      </p:pic>
      <p:pic>
        <p:nvPicPr>
          <p:cNvPr id="11" name="图片 10"/>
          <p:cNvPicPr>
            <a:picLocks noChangeAspect="1"/>
          </p:cNvPicPr>
          <p:nvPr/>
        </p:nvPicPr>
        <p:blipFill>
          <a:blip r:embed="rId4"/>
          <a:stretch>
            <a:fillRect/>
          </a:stretch>
        </p:blipFill>
        <p:spPr>
          <a:xfrm>
            <a:off x="6543843" y="3401916"/>
            <a:ext cx="3454829" cy="1982909"/>
          </a:xfrm>
          <a:prstGeom prst="rect">
            <a:avLst/>
          </a:prstGeom>
        </p:spPr>
      </p:pic>
      <p:sp>
        <p:nvSpPr>
          <p:cNvPr id="2" name="文本框 1"/>
          <p:cNvSpPr txBox="1"/>
          <p:nvPr/>
        </p:nvSpPr>
        <p:spPr>
          <a:xfrm>
            <a:off x="-57011" y="1579392"/>
            <a:ext cx="1566256" cy="523220"/>
          </a:xfrm>
          <a:prstGeom prst="rect">
            <a:avLst/>
          </a:prstGeom>
          <a:noFill/>
        </p:spPr>
        <p:txBody>
          <a:bodyPr wrap="square" rtlCol="0">
            <a:spAutoFit/>
          </a:bodyPr>
          <a:lstStyle/>
          <a:p>
            <a:r>
              <a:rPr lang="en-US" altLang="zh-CN" sz="1400" b="1" smtClean="0"/>
              <a:t>‘payload’ </a:t>
            </a:r>
            <a:r>
              <a:rPr lang="en-US" altLang="zh-CN" sz="1400" b="1" dirty="0" smtClean="0"/>
              <a:t>Part</a:t>
            </a:r>
          </a:p>
          <a:p>
            <a:r>
              <a:rPr lang="en-US" altLang="zh-CN" sz="1400" b="1" dirty="0" smtClean="0"/>
              <a:t> </a:t>
            </a:r>
            <a:endParaRPr lang="zh-CN" altLang="en-US" sz="1400" b="1" dirty="0"/>
          </a:p>
        </p:txBody>
      </p:sp>
      <p:sp>
        <p:nvSpPr>
          <p:cNvPr id="16" name="文本框 15"/>
          <p:cNvSpPr txBox="1"/>
          <p:nvPr/>
        </p:nvSpPr>
        <p:spPr>
          <a:xfrm>
            <a:off x="50671" y="4131278"/>
            <a:ext cx="1400149" cy="307777"/>
          </a:xfrm>
          <a:prstGeom prst="rect">
            <a:avLst/>
          </a:prstGeom>
          <a:noFill/>
        </p:spPr>
        <p:txBody>
          <a:bodyPr wrap="square" rtlCol="0">
            <a:spAutoFit/>
          </a:bodyPr>
          <a:lstStyle/>
          <a:p>
            <a:r>
              <a:rPr lang="en-US" altLang="zh-CN" sz="1400" b="1" smtClean="0"/>
              <a:t>‘Envolop’ </a:t>
            </a:r>
            <a:r>
              <a:rPr lang="en-US" altLang="zh-CN" sz="1400" b="1" dirty="0" smtClean="0"/>
              <a:t>Part </a:t>
            </a:r>
            <a:endParaRPr lang="zh-CN" altLang="en-US" sz="1400" b="1" dirty="0"/>
          </a:p>
        </p:txBody>
      </p:sp>
      <p:sp>
        <p:nvSpPr>
          <p:cNvPr id="19" name="文本框 18"/>
          <p:cNvSpPr txBox="1"/>
          <p:nvPr/>
        </p:nvSpPr>
        <p:spPr>
          <a:xfrm>
            <a:off x="1450820" y="820932"/>
            <a:ext cx="977153" cy="261610"/>
          </a:xfrm>
          <a:prstGeom prst="rect">
            <a:avLst/>
          </a:prstGeom>
          <a:noFill/>
        </p:spPr>
        <p:txBody>
          <a:bodyPr wrap="square" rtlCol="0">
            <a:spAutoFit/>
          </a:bodyPr>
          <a:lstStyle/>
          <a:p>
            <a:r>
              <a:rPr lang="en-US" altLang="zh-CN" sz="1100" b="1" dirty="0" smtClean="0"/>
              <a:t>Stage2</a:t>
            </a:r>
            <a:endParaRPr lang="zh-CN" altLang="en-US" sz="1100" b="1" dirty="0"/>
          </a:p>
        </p:txBody>
      </p:sp>
      <p:sp>
        <p:nvSpPr>
          <p:cNvPr id="20" name="文本框 19"/>
          <p:cNvSpPr txBox="1"/>
          <p:nvPr/>
        </p:nvSpPr>
        <p:spPr>
          <a:xfrm>
            <a:off x="2495669" y="815037"/>
            <a:ext cx="977153" cy="261610"/>
          </a:xfrm>
          <a:prstGeom prst="rect">
            <a:avLst/>
          </a:prstGeom>
          <a:noFill/>
        </p:spPr>
        <p:txBody>
          <a:bodyPr wrap="square" rtlCol="0">
            <a:spAutoFit/>
          </a:bodyPr>
          <a:lstStyle/>
          <a:p>
            <a:r>
              <a:rPr lang="en-US" altLang="zh-CN" sz="1100" b="1" dirty="0" smtClean="0"/>
              <a:t>Stage3</a:t>
            </a:r>
            <a:endParaRPr lang="zh-CN" altLang="en-US" sz="1100" b="1" dirty="0"/>
          </a:p>
        </p:txBody>
      </p:sp>
      <p:cxnSp>
        <p:nvCxnSpPr>
          <p:cNvPr id="21" name="直接箭头连接符 20"/>
          <p:cNvCxnSpPr>
            <a:endCxn id="11" idx="1"/>
          </p:cNvCxnSpPr>
          <p:nvPr/>
        </p:nvCxnSpPr>
        <p:spPr bwMode="auto">
          <a:xfrm flipV="1">
            <a:off x="3074894" y="4393371"/>
            <a:ext cx="3468949" cy="224855"/>
          </a:xfrm>
          <a:prstGeom prst="straightConnector1">
            <a:avLst/>
          </a:prstGeom>
          <a:solidFill>
            <a:schemeClr val="accent1"/>
          </a:solidFill>
          <a:ln w="19050" cap="flat" cmpd="sng" algn="ctr">
            <a:solidFill>
              <a:srgbClr val="3333FF"/>
            </a:solidFill>
            <a:prstDash val="solid"/>
            <a:round/>
            <a:headEnd type="none" w="med" len="med"/>
            <a:tailEnd type="triangle"/>
          </a:ln>
          <a:effectLst/>
        </p:spPr>
      </p:cxnSp>
      <p:cxnSp>
        <p:nvCxnSpPr>
          <p:cNvPr id="22" name="直接箭头连接符 21"/>
          <p:cNvCxnSpPr/>
          <p:nvPr/>
        </p:nvCxnSpPr>
        <p:spPr bwMode="auto">
          <a:xfrm flipV="1">
            <a:off x="2952292" y="1992873"/>
            <a:ext cx="3578048" cy="355880"/>
          </a:xfrm>
          <a:prstGeom prst="straightConnector1">
            <a:avLst/>
          </a:prstGeom>
          <a:solidFill>
            <a:schemeClr val="accent1"/>
          </a:solidFill>
          <a:ln w="19050" cap="flat" cmpd="sng" algn="ctr">
            <a:solidFill>
              <a:srgbClr val="3333FF"/>
            </a:solidFill>
            <a:prstDash val="solid"/>
            <a:round/>
            <a:headEnd type="none" w="med" len="med"/>
            <a:tailEnd type="triangle"/>
          </a:ln>
          <a:effectLst/>
        </p:spPr>
      </p:cxnSp>
      <p:pic>
        <p:nvPicPr>
          <p:cNvPr id="23" name="图片 22"/>
          <p:cNvPicPr>
            <a:picLocks noChangeAspect="1"/>
          </p:cNvPicPr>
          <p:nvPr/>
        </p:nvPicPr>
        <p:blipFill>
          <a:blip r:embed="rId5"/>
          <a:stretch>
            <a:fillRect/>
          </a:stretch>
        </p:blipFill>
        <p:spPr>
          <a:xfrm>
            <a:off x="6543843" y="779809"/>
            <a:ext cx="3081635" cy="2426128"/>
          </a:xfrm>
          <a:prstGeom prst="rect">
            <a:avLst/>
          </a:prstGeom>
        </p:spPr>
      </p:pic>
      <p:sp>
        <p:nvSpPr>
          <p:cNvPr id="25" name="文本框 24"/>
          <p:cNvSpPr txBox="1"/>
          <p:nvPr/>
        </p:nvSpPr>
        <p:spPr>
          <a:xfrm rot="21260597">
            <a:off x="4341538" y="1832441"/>
            <a:ext cx="1923915" cy="292388"/>
          </a:xfrm>
          <a:prstGeom prst="rect">
            <a:avLst/>
          </a:prstGeom>
          <a:noFill/>
        </p:spPr>
        <p:txBody>
          <a:bodyPr wrap="square" rtlCol="0">
            <a:spAutoFit/>
          </a:bodyPr>
          <a:lstStyle/>
          <a:p>
            <a:r>
              <a:rPr lang="en-US" altLang="zh-CN" dirty="0" smtClean="0">
                <a:solidFill>
                  <a:srgbClr val="3333FF"/>
                </a:solidFill>
              </a:rPr>
              <a:t>Code defined in ONAP</a:t>
            </a:r>
            <a:endParaRPr lang="zh-CN" altLang="en-US" dirty="0">
              <a:solidFill>
                <a:srgbClr val="3333FF"/>
              </a:solidFill>
            </a:endParaRPr>
          </a:p>
        </p:txBody>
      </p:sp>
      <p:sp>
        <p:nvSpPr>
          <p:cNvPr id="26" name="文本框 25"/>
          <p:cNvSpPr txBox="1"/>
          <p:nvPr/>
        </p:nvSpPr>
        <p:spPr>
          <a:xfrm rot="21295172">
            <a:off x="4131796" y="4157898"/>
            <a:ext cx="1970471" cy="292388"/>
          </a:xfrm>
          <a:prstGeom prst="rect">
            <a:avLst/>
          </a:prstGeom>
          <a:noFill/>
        </p:spPr>
        <p:txBody>
          <a:bodyPr wrap="square" rtlCol="0">
            <a:spAutoFit/>
          </a:bodyPr>
          <a:lstStyle/>
          <a:p>
            <a:r>
              <a:rPr lang="en-US" altLang="zh-CN" dirty="0" smtClean="0">
                <a:solidFill>
                  <a:srgbClr val="3333FF"/>
                </a:solidFill>
              </a:rPr>
              <a:t>Code defined in 3GPP</a:t>
            </a:r>
            <a:endParaRPr lang="zh-CN" altLang="en-US" dirty="0">
              <a:solidFill>
                <a:srgbClr val="3333FF"/>
              </a:solidFill>
            </a:endParaRPr>
          </a:p>
        </p:txBody>
      </p:sp>
      <p:sp>
        <p:nvSpPr>
          <p:cNvPr id="28" name="椭圆 27"/>
          <p:cNvSpPr/>
          <p:nvPr/>
        </p:nvSpPr>
        <p:spPr bwMode="auto">
          <a:xfrm>
            <a:off x="1293371" y="1736800"/>
            <a:ext cx="710689" cy="84381"/>
          </a:xfrm>
          <a:prstGeom prst="ellipse">
            <a:avLst/>
          </a:prstGeom>
          <a:noFill/>
          <a:ln w="158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29" name="椭圆 28"/>
          <p:cNvSpPr/>
          <p:nvPr/>
        </p:nvSpPr>
        <p:spPr bwMode="auto">
          <a:xfrm>
            <a:off x="1293371" y="1858005"/>
            <a:ext cx="710689" cy="84381"/>
          </a:xfrm>
          <a:prstGeom prst="ellipse">
            <a:avLst/>
          </a:prstGeom>
          <a:noFill/>
          <a:ln w="158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31" name="椭圆 30"/>
          <p:cNvSpPr/>
          <p:nvPr/>
        </p:nvSpPr>
        <p:spPr bwMode="auto">
          <a:xfrm>
            <a:off x="2372087" y="1738335"/>
            <a:ext cx="562054" cy="82807"/>
          </a:xfrm>
          <a:prstGeom prst="ellipse">
            <a:avLst/>
          </a:prstGeom>
          <a:noFill/>
          <a:ln w="158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32" name="椭圆 31"/>
          <p:cNvSpPr/>
          <p:nvPr/>
        </p:nvSpPr>
        <p:spPr bwMode="auto">
          <a:xfrm>
            <a:off x="2372087" y="1855309"/>
            <a:ext cx="562054" cy="82807"/>
          </a:xfrm>
          <a:prstGeom prst="ellipse">
            <a:avLst/>
          </a:prstGeom>
          <a:noFill/>
          <a:ln w="158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33" name="椭圆 32"/>
          <p:cNvSpPr/>
          <p:nvPr/>
        </p:nvSpPr>
        <p:spPr bwMode="auto">
          <a:xfrm>
            <a:off x="2390238" y="2005990"/>
            <a:ext cx="562054" cy="82807"/>
          </a:xfrm>
          <a:prstGeom prst="ellipse">
            <a:avLst/>
          </a:prstGeom>
          <a:noFill/>
          <a:ln w="158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cxnSp>
        <p:nvCxnSpPr>
          <p:cNvPr id="34" name="直接箭头连接符 33"/>
          <p:cNvCxnSpPr/>
          <p:nvPr/>
        </p:nvCxnSpPr>
        <p:spPr bwMode="auto">
          <a:xfrm flipV="1">
            <a:off x="2004059" y="1761071"/>
            <a:ext cx="368028" cy="12359"/>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cxnSp>
        <p:nvCxnSpPr>
          <p:cNvPr id="37" name="直接箭头连接符 36"/>
          <p:cNvCxnSpPr>
            <a:stCxn id="29" idx="6"/>
            <a:endCxn id="32" idx="2"/>
          </p:cNvCxnSpPr>
          <p:nvPr/>
        </p:nvCxnSpPr>
        <p:spPr bwMode="auto">
          <a:xfrm flipV="1">
            <a:off x="2004060" y="1896713"/>
            <a:ext cx="368027" cy="3483"/>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cxnSp>
        <p:nvCxnSpPr>
          <p:cNvPr id="40" name="直接箭头连接符 39"/>
          <p:cNvCxnSpPr>
            <a:stCxn id="29" idx="6"/>
            <a:endCxn id="33" idx="2"/>
          </p:cNvCxnSpPr>
          <p:nvPr/>
        </p:nvCxnSpPr>
        <p:spPr bwMode="auto">
          <a:xfrm>
            <a:off x="2004060" y="1900196"/>
            <a:ext cx="386178" cy="147198"/>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sp>
        <p:nvSpPr>
          <p:cNvPr id="27" name="文本框 26"/>
          <p:cNvSpPr txBox="1"/>
          <p:nvPr/>
        </p:nvSpPr>
        <p:spPr>
          <a:xfrm>
            <a:off x="7329852" y="5720375"/>
            <a:ext cx="4591251" cy="292388"/>
          </a:xfrm>
          <a:prstGeom prst="rect">
            <a:avLst/>
          </a:prstGeom>
          <a:solidFill>
            <a:srgbClr val="FFFFCC"/>
          </a:solidFill>
        </p:spPr>
        <p:txBody>
          <a:bodyPr wrap="square" rtlCol="0">
            <a:spAutoFit/>
          </a:bodyPr>
          <a:lstStyle/>
          <a:p>
            <a:r>
              <a:rPr lang="en-US" altLang="zh-CN" smtClean="0">
                <a:solidFill>
                  <a:srgbClr val="3333FF"/>
                </a:solidFill>
              </a:rPr>
              <a:t>Analysis: The current specification taking option2 approach. </a:t>
            </a:r>
            <a:endParaRPr lang="zh-CN" altLang="en-US" dirty="0">
              <a:solidFill>
                <a:srgbClr val="3333FF"/>
              </a:solidFill>
            </a:endParaRPr>
          </a:p>
        </p:txBody>
      </p:sp>
    </p:spTree>
    <p:extLst>
      <p:ext uri="{BB962C8B-B14F-4D97-AF65-F5344CB8AC3E}">
        <p14:creationId xmlns:p14="http://schemas.microsoft.com/office/powerpoint/2010/main" val="14829696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
          <p:cNvSpPr>
            <a:spLocks noGrp="1"/>
          </p:cNvSpPr>
          <p:nvPr>
            <p:ph type="title"/>
          </p:nvPr>
        </p:nvSpPr>
        <p:spPr>
          <a:xfrm>
            <a:off x="50671" y="-289644"/>
            <a:ext cx="11111345" cy="1027009"/>
          </a:xfrm>
        </p:spPr>
        <p:txBody>
          <a:bodyPr/>
          <a:lstStyle/>
          <a:p>
            <a:pPr algn="l"/>
            <a:r>
              <a:rPr lang="en-US" sz="2800" dirty="0" smtClean="0"/>
              <a:t>Observation of current ‘notifyNewAlarm’ JSON schema in TS 28.532   </a:t>
            </a:r>
            <a:endParaRPr lang="en-US" sz="2800" dirty="0"/>
          </a:p>
        </p:txBody>
      </p:sp>
      <p:pic>
        <p:nvPicPr>
          <p:cNvPr id="9" name="图片 8"/>
          <p:cNvPicPr>
            <a:picLocks noChangeAspect="1"/>
          </p:cNvPicPr>
          <p:nvPr/>
        </p:nvPicPr>
        <p:blipFill>
          <a:blip r:embed="rId2"/>
          <a:stretch>
            <a:fillRect/>
          </a:stretch>
        </p:blipFill>
        <p:spPr>
          <a:xfrm>
            <a:off x="735646" y="1117435"/>
            <a:ext cx="3315193" cy="3164822"/>
          </a:xfrm>
          <a:prstGeom prst="rect">
            <a:avLst/>
          </a:prstGeom>
        </p:spPr>
      </p:pic>
      <p:pic>
        <p:nvPicPr>
          <p:cNvPr id="13" name="图片 12"/>
          <p:cNvPicPr>
            <a:picLocks noChangeAspect="1"/>
          </p:cNvPicPr>
          <p:nvPr/>
        </p:nvPicPr>
        <p:blipFill>
          <a:blip r:embed="rId3"/>
          <a:stretch>
            <a:fillRect/>
          </a:stretch>
        </p:blipFill>
        <p:spPr>
          <a:xfrm>
            <a:off x="5943031" y="1302327"/>
            <a:ext cx="3153649" cy="3700976"/>
          </a:xfrm>
          <a:prstGeom prst="rect">
            <a:avLst/>
          </a:prstGeom>
        </p:spPr>
      </p:pic>
      <p:sp>
        <p:nvSpPr>
          <p:cNvPr id="14" name="文本框 13"/>
          <p:cNvSpPr txBox="1"/>
          <p:nvPr/>
        </p:nvSpPr>
        <p:spPr>
          <a:xfrm>
            <a:off x="683763" y="427295"/>
            <a:ext cx="4144405" cy="523220"/>
          </a:xfrm>
          <a:prstGeom prst="rect">
            <a:avLst/>
          </a:prstGeom>
          <a:noFill/>
        </p:spPr>
        <p:txBody>
          <a:bodyPr wrap="square" rtlCol="0">
            <a:spAutoFit/>
          </a:bodyPr>
          <a:lstStyle/>
          <a:p>
            <a:r>
              <a:rPr lang="en-US" altLang="zh-CN" sz="1400" dirty="0" smtClean="0">
                <a:solidFill>
                  <a:srgbClr val="3333FF"/>
                </a:solidFill>
              </a:rPr>
              <a:t>TS 28.532 Clause A.2.1 Generic fault supervision management service</a:t>
            </a:r>
            <a:endParaRPr lang="zh-CN" altLang="en-US" sz="1400" dirty="0">
              <a:solidFill>
                <a:srgbClr val="3333FF"/>
              </a:solidFill>
            </a:endParaRPr>
          </a:p>
        </p:txBody>
      </p:sp>
      <p:sp>
        <p:nvSpPr>
          <p:cNvPr id="35" name="文本框 34"/>
          <p:cNvSpPr txBox="1"/>
          <p:nvPr/>
        </p:nvSpPr>
        <p:spPr>
          <a:xfrm>
            <a:off x="5727878" y="491865"/>
            <a:ext cx="4384309" cy="523220"/>
          </a:xfrm>
          <a:prstGeom prst="rect">
            <a:avLst/>
          </a:prstGeom>
          <a:noFill/>
        </p:spPr>
        <p:txBody>
          <a:bodyPr wrap="square" rtlCol="0">
            <a:spAutoFit/>
          </a:bodyPr>
          <a:lstStyle/>
          <a:p>
            <a:r>
              <a:rPr lang="en-US" altLang="zh-CN" sz="1400" dirty="0" smtClean="0">
                <a:solidFill>
                  <a:srgbClr val="3333FF"/>
                </a:solidFill>
              </a:rPr>
              <a:t>TS 28.532 Clause A.2.2 JSON schema of ‘fault3gppField’ for integration with ONAP VES</a:t>
            </a:r>
            <a:endParaRPr lang="zh-CN" altLang="en-US" sz="1400" dirty="0">
              <a:solidFill>
                <a:srgbClr val="3333FF"/>
              </a:solidFill>
            </a:endParaRPr>
          </a:p>
        </p:txBody>
      </p:sp>
      <p:pic>
        <p:nvPicPr>
          <p:cNvPr id="24" name="图片 23"/>
          <p:cNvPicPr>
            <a:picLocks noChangeAspect="1"/>
          </p:cNvPicPr>
          <p:nvPr/>
        </p:nvPicPr>
        <p:blipFill>
          <a:blip r:embed="rId4"/>
          <a:stretch>
            <a:fillRect/>
          </a:stretch>
        </p:blipFill>
        <p:spPr>
          <a:xfrm>
            <a:off x="1000241" y="4345635"/>
            <a:ext cx="2689947" cy="1183769"/>
          </a:xfrm>
          <a:prstGeom prst="rect">
            <a:avLst/>
          </a:prstGeom>
        </p:spPr>
      </p:pic>
      <p:sp>
        <p:nvSpPr>
          <p:cNvPr id="51" name="文本框 50"/>
          <p:cNvSpPr txBox="1"/>
          <p:nvPr/>
        </p:nvSpPr>
        <p:spPr>
          <a:xfrm>
            <a:off x="596806" y="5417250"/>
            <a:ext cx="10692449" cy="492443"/>
          </a:xfrm>
          <a:prstGeom prst="rect">
            <a:avLst/>
          </a:prstGeom>
          <a:noFill/>
        </p:spPr>
        <p:txBody>
          <a:bodyPr wrap="square" rtlCol="0">
            <a:spAutoFit/>
          </a:bodyPr>
          <a:lstStyle/>
          <a:p>
            <a:r>
              <a:rPr lang="en-US" altLang="zh-CN" dirty="0" smtClean="0">
                <a:solidFill>
                  <a:srgbClr val="3333FF"/>
                </a:solidFill>
              </a:rPr>
              <a:t>Observation1: TS 28.532 defined two JSON schema for generic fault supervision MnS and for integration with ONAP VES, most of the attributes are same expect ‘notificationId’ and ‘eventTime’, </a:t>
            </a:r>
            <a:r>
              <a:rPr lang="en-US" altLang="zh-CN" dirty="0">
                <a:solidFill>
                  <a:srgbClr val="3333FF"/>
                </a:solidFill>
              </a:rPr>
              <a:t>w</a:t>
            </a:r>
            <a:r>
              <a:rPr lang="en-US" altLang="zh-CN" dirty="0" smtClean="0">
                <a:solidFill>
                  <a:srgbClr val="3333FF"/>
                </a:solidFill>
              </a:rPr>
              <a:t>hich means 3GPP SA5 needs to maintain two JSON schemas for notifyNewAlarm</a:t>
            </a:r>
            <a:endParaRPr lang="zh-CN" altLang="en-US" dirty="0">
              <a:solidFill>
                <a:srgbClr val="3333FF"/>
              </a:solidFill>
            </a:endParaRPr>
          </a:p>
        </p:txBody>
      </p:sp>
      <p:sp>
        <p:nvSpPr>
          <p:cNvPr id="10" name="文本框 9"/>
          <p:cNvSpPr txBox="1"/>
          <p:nvPr/>
        </p:nvSpPr>
        <p:spPr>
          <a:xfrm>
            <a:off x="645262" y="5909474"/>
            <a:ext cx="10269786" cy="292388"/>
          </a:xfrm>
          <a:prstGeom prst="rect">
            <a:avLst/>
          </a:prstGeom>
          <a:solidFill>
            <a:srgbClr val="FFFFCC"/>
          </a:solidFill>
        </p:spPr>
        <p:txBody>
          <a:bodyPr wrap="square" rtlCol="0">
            <a:spAutoFit/>
          </a:bodyPr>
          <a:lstStyle/>
          <a:p>
            <a:r>
              <a:rPr lang="en-US" altLang="zh-CN" smtClean="0">
                <a:solidFill>
                  <a:srgbClr val="3333FF"/>
                </a:solidFill>
              </a:rPr>
              <a:t>Analysis: There is potential redundancy with this approach which needs to be resolved.</a:t>
            </a:r>
            <a:endParaRPr lang="zh-CN" altLang="en-US" dirty="0">
              <a:solidFill>
                <a:srgbClr val="3333FF"/>
              </a:solidFill>
            </a:endParaRPr>
          </a:p>
        </p:txBody>
      </p:sp>
      <p:sp>
        <p:nvSpPr>
          <p:cNvPr id="2" name="矩形 1"/>
          <p:cNvSpPr/>
          <p:nvPr/>
        </p:nvSpPr>
        <p:spPr bwMode="auto">
          <a:xfrm>
            <a:off x="683763" y="1604010"/>
            <a:ext cx="3367076" cy="2586990"/>
          </a:xfrm>
          <a:prstGeom prst="rect">
            <a:avLst/>
          </a:prstGeom>
          <a:noFill/>
          <a:ln w="9525" cap="flat" cmpd="sng" algn="ctr">
            <a:solidFill>
              <a:schemeClr val="tx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12" name="矩形 11"/>
          <p:cNvSpPr/>
          <p:nvPr/>
        </p:nvSpPr>
        <p:spPr bwMode="auto">
          <a:xfrm>
            <a:off x="5833109" y="1922671"/>
            <a:ext cx="3033569" cy="3080631"/>
          </a:xfrm>
          <a:prstGeom prst="rect">
            <a:avLst/>
          </a:prstGeom>
          <a:noFill/>
          <a:ln w="9525" cap="flat" cmpd="sng" algn="ctr">
            <a:solidFill>
              <a:schemeClr val="tx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42342122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标题 1"/>
          <p:cNvSpPr>
            <a:spLocks noGrp="1"/>
          </p:cNvSpPr>
          <p:nvPr>
            <p:ph type="title"/>
          </p:nvPr>
        </p:nvSpPr>
        <p:spPr>
          <a:xfrm>
            <a:off x="0" y="-184022"/>
            <a:ext cx="11111345" cy="753035"/>
          </a:xfrm>
        </p:spPr>
        <p:txBody>
          <a:bodyPr/>
          <a:lstStyle/>
          <a:p>
            <a:pPr algn="l"/>
            <a:r>
              <a:rPr lang="en-US" sz="2800" dirty="0" smtClean="0"/>
              <a:t>Detailed Proposal for endorsement (1)</a:t>
            </a:r>
            <a:endParaRPr lang="en-US" sz="2800" dirty="0"/>
          </a:p>
        </p:txBody>
      </p:sp>
      <p:sp>
        <p:nvSpPr>
          <p:cNvPr id="4" name="矩形 3"/>
          <p:cNvSpPr/>
          <p:nvPr/>
        </p:nvSpPr>
        <p:spPr bwMode="auto">
          <a:xfrm>
            <a:off x="868318" y="2763088"/>
            <a:ext cx="3768568" cy="348496"/>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altLang="zh-CN" sz="1200" dirty="0" smtClean="0">
                <a:latin typeface="Arial" charset="0"/>
              </a:rPr>
              <a:t>3GPP MnS Producer</a:t>
            </a:r>
            <a:endParaRPr kumimoji="0" lang="zh-CN" altLang="en-US" sz="1200" b="0" i="0" u="none" strike="noStrike" cap="none" normalizeH="0" baseline="0" dirty="0" smtClean="0">
              <a:ln>
                <a:noFill/>
              </a:ln>
              <a:solidFill>
                <a:schemeClr val="tx1"/>
              </a:solidFill>
              <a:effectLst/>
              <a:latin typeface="Arial" charset="0"/>
            </a:endParaRPr>
          </a:p>
        </p:txBody>
      </p:sp>
      <p:sp>
        <p:nvSpPr>
          <p:cNvPr id="5" name="矩形 4"/>
          <p:cNvSpPr/>
          <p:nvPr/>
        </p:nvSpPr>
        <p:spPr bwMode="auto">
          <a:xfrm>
            <a:off x="868318" y="908009"/>
            <a:ext cx="1318611"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1200" dirty="0">
                <a:latin typeface="Arial" charset="0"/>
              </a:rPr>
              <a:t>3GPP </a:t>
            </a:r>
            <a:r>
              <a:rPr lang="en-US" altLang="zh-CN" sz="1200" dirty="0" smtClean="0">
                <a:latin typeface="Arial" charset="0"/>
              </a:rPr>
              <a:t>MnS </a:t>
            </a:r>
            <a:r>
              <a:rPr lang="en-US" altLang="zh-CN" sz="1200" dirty="0">
                <a:latin typeface="Arial" charset="0"/>
              </a:rPr>
              <a:t>Consumer</a:t>
            </a:r>
            <a:endParaRPr lang="zh-CN" altLang="en-US" sz="1200" dirty="0">
              <a:latin typeface="Arial" charset="0"/>
            </a:endParaRPr>
          </a:p>
        </p:txBody>
      </p:sp>
      <p:sp>
        <p:nvSpPr>
          <p:cNvPr id="6" name="矩形 5"/>
          <p:cNvSpPr/>
          <p:nvPr/>
        </p:nvSpPr>
        <p:spPr bwMode="auto">
          <a:xfrm>
            <a:off x="3646058" y="903040"/>
            <a:ext cx="1277296"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zh-CN" sz="1200" dirty="0" smtClean="0">
                <a:latin typeface="Arial" charset="0"/>
              </a:rPr>
              <a:t>ONAP VES Collector</a:t>
            </a:r>
            <a:endParaRPr lang="zh-CN" altLang="en-US" sz="1200" dirty="0">
              <a:latin typeface="Arial" charset="0"/>
            </a:endParaRPr>
          </a:p>
        </p:txBody>
      </p:sp>
      <p:grpSp>
        <p:nvGrpSpPr>
          <p:cNvPr id="7" name="组合 6"/>
          <p:cNvGrpSpPr/>
          <p:nvPr/>
        </p:nvGrpSpPr>
        <p:grpSpPr>
          <a:xfrm>
            <a:off x="4231788" y="2178257"/>
            <a:ext cx="135348" cy="563769"/>
            <a:chOff x="5508677" y="1230504"/>
            <a:chExt cx="135348" cy="563769"/>
          </a:xfrm>
        </p:grpSpPr>
        <p:cxnSp>
          <p:nvCxnSpPr>
            <p:cNvPr id="9" name="直接连接符 8"/>
            <p:cNvCxnSpPr>
              <a:stCxn id="10" idx="4"/>
            </p:cNvCxnSpPr>
            <p:nvPr/>
          </p:nvCxnSpPr>
          <p:spPr bwMode="auto">
            <a:xfrm>
              <a:off x="5576351" y="1376531"/>
              <a:ext cx="0" cy="41774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椭圆 9"/>
            <p:cNvSpPr/>
            <p:nvPr/>
          </p:nvSpPr>
          <p:spPr bwMode="auto">
            <a:xfrm>
              <a:off x="5508677" y="1230504"/>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sp>
        <p:nvSpPr>
          <p:cNvPr id="11" name="文本框 10"/>
          <p:cNvSpPr txBox="1"/>
          <p:nvPr/>
        </p:nvSpPr>
        <p:spPr>
          <a:xfrm>
            <a:off x="1499684" y="1954270"/>
            <a:ext cx="1115128" cy="646331"/>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dirty="0"/>
              <a:t>3GPP </a:t>
            </a:r>
            <a:r>
              <a:rPr lang="en-US" altLang="zh-CN" dirty="0" smtClean="0"/>
              <a:t>MnS ( </a:t>
            </a:r>
            <a:r>
              <a:rPr lang="en-US" altLang="zh-CN" dirty="0" err="1" smtClean="0"/>
              <a:t>e.g.generic</a:t>
            </a:r>
            <a:r>
              <a:rPr lang="en-US" altLang="zh-CN" dirty="0" smtClean="0"/>
              <a:t> </a:t>
            </a:r>
            <a:r>
              <a:rPr lang="en-US" altLang="zh-CN" dirty="0" err="1" smtClean="0"/>
              <a:t>NotifynewAalrm</a:t>
            </a:r>
            <a:r>
              <a:rPr lang="en-US" altLang="zh-CN" dirty="0" smtClean="0"/>
              <a:t>)</a:t>
            </a:r>
          </a:p>
          <a:p>
            <a:r>
              <a:rPr lang="en-US" altLang="zh-CN" dirty="0" smtClean="0">
                <a:solidFill>
                  <a:srgbClr val="3333FF"/>
                </a:solidFill>
              </a:rPr>
              <a:t>(Defined in 3GPP)</a:t>
            </a:r>
            <a:endParaRPr lang="zh-CN" altLang="en-US" dirty="0">
              <a:solidFill>
                <a:srgbClr val="3333FF"/>
              </a:solidFill>
            </a:endParaRPr>
          </a:p>
        </p:txBody>
      </p:sp>
      <p:sp>
        <p:nvSpPr>
          <p:cNvPr id="12" name="文本框 11"/>
          <p:cNvSpPr txBox="1"/>
          <p:nvPr/>
        </p:nvSpPr>
        <p:spPr>
          <a:xfrm>
            <a:off x="2811387" y="1524430"/>
            <a:ext cx="1287581" cy="461665"/>
          </a:xfrm>
          <a:prstGeom prst="rect">
            <a:avLst/>
          </a:prstGeom>
          <a:solidFill>
            <a:schemeClr val="accent6">
              <a:lumMod val="60000"/>
              <a:lumOff val="40000"/>
            </a:schemeClr>
          </a:solidFill>
          <a:ln>
            <a:solidFill>
              <a:schemeClr val="tx1"/>
            </a:solidFill>
            <a:prstDash val="dash"/>
          </a:ln>
        </p:spPr>
        <p:txBody>
          <a:bodyPr wrap="square" rtlCol="0">
            <a:spAutoFit/>
          </a:bodyPr>
          <a:lstStyle>
            <a:defPPr>
              <a:defRPr lang="en-GB"/>
            </a:defPPr>
            <a:lvl1pPr>
              <a:defRPr sz="900"/>
            </a:lvl1pPr>
          </a:lstStyle>
          <a:p>
            <a:r>
              <a:rPr lang="en-US" altLang="zh-CN" sz="800" dirty="0"/>
              <a:t>ONAP VES </a:t>
            </a:r>
            <a:r>
              <a:rPr lang="en-US" altLang="zh-CN" sz="800" dirty="0" smtClean="0"/>
              <a:t>CommonEventHeader</a:t>
            </a:r>
          </a:p>
          <a:p>
            <a:r>
              <a:rPr lang="en-US" altLang="zh-CN" sz="800" dirty="0" smtClean="0">
                <a:solidFill>
                  <a:srgbClr val="FF0000"/>
                </a:solidFill>
              </a:rPr>
              <a:t>(Defined in ONAP)</a:t>
            </a:r>
            <a:endParaRPr lang="zh-CN" altLang="en-US" sz="800" dirty="0">
              <a:solidFill>
                <a:srgbClr val="FF0000"/>
              </a:solidFill>
            </a:endParaRPr>
          </a:p>
        </p:txBody>
      </p:sp>
      <p:cxnSp>
        <p:nvCxnSpPr>
          <p:cNvPr id="13" name="直接连接符 12"/>
          <p:cNvCxnSpPr>
            <a:stCxn id="14" idx="2"/>
          </p:cNvCxnSpPr>
          <p:nvPr/>
        </p:nvCxnSpPr>
        <p:spPr bwMode="auto">
          <a:xfrm flipV="1">
            <a:off x="4284706" y="1444067"/>
            <a:ext cx="4037" cy="488528"/>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任意多边形 13"/>
          <p:cNvSpPr/>
          <p:nvPr/>
        </p:nvSpPr>
        <p:spPr>
          <a:xfrm>
            <a:off x="4202981" y="1930769"/>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grpSp>
        <p:nvGrpSpPr>
          <p:cNvPr id="15" name="组合 14"/>
          <p:cNvGrpSpPr/>
          <p:nvPr/>
        </p:nvGrpSpPr>
        <p:grpSpPr>
          <a:xfrm>
            <a:off x="1289727" y="2191579"/>
            <a:ext cx="135348" cy="563769"/>
            <a:chOff x="5508677" y="1230504"/>
            <a:chExt cx="135348" cy="563769"/>
          </a:xfrm>
        </p:grpSpPr>
        <p:cxnSp>
          <p:nvCxnSpPr>
            <p:cNvPr id="16" name="直接连接符 15"/>
            <p:cNvCxnSpPr>
              <a:stCxn id="17" idx="4"/>
            </p:cNvCxnSpPr>
            <p:nvPr/>
          </p:nvCxnSpPr>
          <p:spPr bwMode="auto">
            <a:xfrm>
              <a:off x="5576351" y="1376531"/>
              <a:ext cx="0" cy="41774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椭圆 16"/>
            <p:cNvSpPr/>
            <p:nvPr/>
          </p:nvSpPr>
          <p:spPr bwMode="auto">
            <a:xfrm>
              <a:off x="5508677" y="1230504"/>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cxnSp>
        <p:nvCxnSpPr>
          <p:cNvPr id="18" name="直接连接符 17"/>
          <p:cNvCxnSpPr/>
          <p:nvPr/>
        </p:nvCxnSpPr>
        <p:spPr bwMode="auto">
          <a:xfrm flipH="1" flipV="1">
            <a:off x="1350218" y="1460666"/>
            <a:ext cx="7183" cy="493604"/>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任意多边形 18"/>
          <p:cNvSpPr/>
          <p:nvPr/>
        </p:nvSpPr>
        <p:spPr>
          <a:xfrm>
            <a:off x="1260920" y="1954656"/>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sp>
        <p:nvSpPr>
          <p:cNvPr id="20" name="文本框 19"/>
          <p:cNvSpPr txBox="1"/>
          <p:nvPr/>
        </p:nvSpPr>
        <p:spPr>
          <a:xfrm>
            <a:off x="2811386" y="1995692"/>
            <a:ext cx="1287581" cy="646331"/>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dirty="0"/>
              <a:t>3GPP </a:t>
            </a:r>
            <a:r>
              <a:rPr lang="en-US" altLang="zh-CN" dirty="0" smtClean="0"/>
              <a:t>MnS(e.g. generic </a:t>
            </a:r>
            <a:r>
              <a:rPr lang="en-US" altLang="zh-CN" dirty="0" err="1" smtClean="0"/>
              <a:t>NotifynewAalrm</a:t>
            </a:r>
            <a:r>
              <a:rPr lang="en-US" altLang="zh-CN" dirty="0" smtClean="0"/>
              <a:t>)</a:t>
            </a:r>
          </a:p>
          <a:p>
            <a:r>
              <a:rPr lang="en-US" altLang="zh-CN" dirty="0" smtClean="0">
                <a:solidFill>
                  <a:srgbClr val="3333FF"/>
                </a:solidFill>
              </a:rPr>
              <a:t>(Defined in 3GPP)</a:t>
            </a:r>
            <a:endParaRPr lang="zh-CN" altLang="en-US" dirty="0">
              <a:solidFill>
                <a:srgbClr val="3333FF"/>
              </a:solidFill>
            </a:endParaRPr>
          </a:p>
        </p:txBody>
      </p:sp>
      <p:sp>
        <p:nvSpPr>
          <p:cNvPr id="26" name="文本框 25"/>
          <p:cNvSpPr txBox="1"/>
          <p:nvPr/>
        </p:nvSpPr>
        <p:spPr>
          <a:xfrm>
            <a:off x="79319" y="3247294"/>
            <a:ext cx="5845143" cy="3093154"/>
          </a:xfrm>
          <a:prstGeom prst="rect">
            <a:avLst/>
          </a:prstGeom>
          <a:noFill/>
        </p:spPr>
        <p:txBody>
          <a:bodyPr wrap="square" rtlCol="0">
            <a:spAutoFit/>
          </a:bodyPr>
          <a:lstStyle/>
          <a:p>
            <a:r>
              <a:rPr lang="en-US" altLang="zh-CN" b="1" dirty="0" smtClean="0"/>
              <a:t>Proposal:</a:t>
            </a:r>
          </a:p>
          <a:p>
            <a:pPr marL="342900" indent="-342900">
              <a:buAutoNum type="arabicPeriod"/>
            </a:pPr>
            <a:r>
              <a:rPr lang="en-US" altLang="zh-CN" dirty="0" smtClean="0"/>
              <a:t>3GPP specifies a complete MnS solution for the communication between 3GPP MnS consumer and 3GPP MnS producer.</a:t>
            </a:r>
          </a:p>
          <a:p>
            <a:pPr marL="342900" indent="-342900">
              <a:buAutoNum type="arabicPeriod"/>
            </a:pPr>
            <a:r>
              <a:rPr lang="en-US" altLang="zh-CN" dirty="0" smtClean="0"/>
              <a:t>ONAP owns VES specification. </a:t>
            </a:r>
          </a:p>
          <a:p>
            <a:pPr marL="342900" indent="-342900">
              <a:buAutoNum type="arabicPeriod"/>
            </a:pPr>
            <a:r>
              <a:rPr lang="en-US" altLang="zh-CN" dirty="0" smtClean="0"/>
              <a:t>3GPP provides the recommendation for mapping of selected 3GPP attributes into VES fields</a:t>
            </a:r>
            <a:r>
              <a:rPr lang="zh-CN" altLang="zh-CN" dirty="0"/>
              <a:t> </a:t>
            </a:r>
            <a:r>
              <a:rPr lang="en-US" altLang="zh-CN" dirty="0"/>
              <a:t>(VES API version specific) </a:t>
            </a:r>
            <a:r>
              <a:rPr lang="en-US" altLang="zh-CN" dirty="0" smtClean="0"/>
              <a:t>to support VES compliant implementations.</a:t>
            </a:r>
          </a:p>
          <a:p>
            <a:pPr marL="342900" indent="-342900">
              <a:buAutoNum type="arabicPeriod"/>
            </a:pPr>
            <a:r>
              <a:rPr lang="en-US" altLang="zh-CN" dirty="0" smtClean="0"/>
              <a:t>3GPP specified MnS solution can be extended to satisfy with the needs for ONAP integration purpose. </a:t>
            </a:r>
          </a:p>
          <a:p>
            <a:pPr marL="342900" indent="-342900">
              <a:buAutoNum type="arabicPeriod"/>
            </a:pPr>
            <a:r>
              <a:rPr lang="en-US" altLang="zh-CN" dirty="0" smtClean="0"/>
              <a:t>Some </a:t>
            </a:r>
            <a:r>
              <a:rPr lang="en-US" altLang="zh-CN" dirty="0"/>
              <a:t>interactions might be needed with ONAP, in particular if 3GPP requires an update of the VES </a:t>
            </a:r>
            <a:r>
              <a:rPr lang="en-US" altLang="zh-CN" dirty="0" smtClean="0"/>
              <a:t>API</a:t>
            </a:r>
            <a:r>
              <a:rPr lang="en-US" altLang="zh-CN" dirty="0"/>
              <a:t>.</a:t>
            </a:r>
          </a:p>
          <a:p>
            <a:r>
              <a:rPr lang="en-US" altLang="zh-CN" b="1" dirty="0" smtClean="0"/>
              <a:t>Benefit of this approach:</a:t>
            </a:r>
          </a:p>
          <a:p>
            <a:r>
              <a:rPr lang="en-US" altLang="zh-CN" dirty="0" smtClean="0"/>
              <a:t>De-coupling</a:t>
            </a:r>
            <a:r>
              <a:rPr lang="zh-CN" altLang="en-US" dirty="0"/>
              <a:t> </a:t>
            </a:r>
            <a:r>
              <a:rPr lang="en-US" altLang="zh-CN" dirty="0" smtClean="0"/>
              <a:t>of VES and 3GPP enables Operators to utilize all benefits of ONAP implementations while enabling the technologies to evolve independently</a:t>
            </a:r>
            <a:r>
              <a:rPr lang="en-US" altLang="zh-CN" dirty="0"/>
              <a:t>.</a:t>
            </a:r>
            <a:endParaRPr lang="en-US" altLang="zh-CN" dirty="0" smtClean="0"/>
          </a:p>
        </p:txBody>
      </p:sp>
      <p:cxnSp>
        <p:nvCxnSpPr>
          <p:cNvPr id="46" name="直接连接符 45"/>
          <p:cNvCxnSpPr/>
          <p:nvPr/>
        </p:nvCxnSpPr>
        <p:spPr bwMode="auto">
          <a:xfrm>
            <a:off x="5850473" y="860369"/>
            <a:ext cx="0" cy="5453335"/>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54" name="矩形 53"/>
          <p:cNvSpPr/>
          <p:nvPr/>
        </p:nvSpPr>
        <p:spPr bwMode="auto">
          <a:xfrm>
            <a:off x="6900460" y="5474311"/>
            <a:ext cx="3168506" cy="362483"/>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altLang="zh-CN" sz="1200" dirty="0" smtClean="0">
                <a:latin typeface="Arial" charset="0"/>
              </a:rPr>
              <a:t>3GPP MnS Producer</a:t>
            </a:r>
            <a:endParaRPr kumimoji="0" lang="zh-CN" altLang="en-US" sz="1200" b="0" i="0" u="none" strike="noStrike" cap="none" normalizeH="0" baseline="0" dirty="0" smtClean="0">
              <a:ln>
                <a:noFill/>
              </a:ln>
              <a:solidFill>
                <a:schemeClr val="tx1"/>
              </a:solidFill>
              <a:effectLst/>
              <a:latin typeface="Arial" charset="0"/>
            </a:endParaRPr>
          </a:p>
        </p:txBody>
      </p:sp>
      <p:sp>
        <p:nvSpPr>
          <p:cNvPr id="55" name="矩形 54"/>
          <p:cNvSpPr/>
          <p:nvPr/>
        </p:nvSpPr>
        <p:spPr bwMode="auto">
          <a:xfrm>
            <a:off x="7208000" y="1441697"/>
            <a:ext cx="1046179"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1200" dirty="0">
                <a:latin typeface="Arial" charset="0"/>
              </a:rPr>
              <a:t>3GPP </a:t>
            </a:r>
            <a:r>
              <a:rPr lang="en-US" altLang="zh-CN" sz="1200" dirty="0" smtClean="0">
                <a:latin typeface="Arial" charset="0"/>
              </a:rPr>
              <a:t>MnS </a:t>
            </a:r>
            <a:r>
              <a:rPr lang="en-US" altLang="zh-CN" sz="1200" dirty="0">
                <a:latin typeface="Arial" charset="0"/>
              </a:rPr>
              <a:t>Consumer</a:t>
            </a:r>
            <a:endParaRPr lang="zh-CN" altLang="en-US" sz="1200" dirty="0">
              <a:latin typeface="Arial" charset="0"/>
            </a:endParaRPr>
          </a:p>
        </p:txBody>
      </p:sp>
      <p:sp>
        <p:nvSpPr>
          <p:cNvPr id="56" name="矩形 55"/>
          <p:cNvSpPr/>
          <p:nvPr/>
        </p:nvSpPr>
        <p:spPr bwMode="auto">
          <a:xfrm>
            <a:off x="8301749" y="1441697"/>
            <a:ext cx="987235"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zh-CN" sz="1200" dirty="0" smtClean="0">
                <a:latin typeface="Arial" charset="0"/>
              </a:rPr>
              <a:t>ONAP VES Collector</a:t>
            </a:r>
            <a:endParaRPr lang="zh-CN" altLang="en-US" sz="1200" dirty="0">
              <a:latin typeface="Arial" charset="0"/>
            </a:endParaRPr>
          </a:p>
        </p:txBody>
      </p:sp>
      <p:cxnSp>
        <p:nvCxnSpPr>
          <p:cNvPr id="58" name="直接连接符 57"/>
          <p:cNvCxnSpPr>
            <a:stCxn id="59" idx="4"/>
          </p:cNvCxnSpPr>
          <p:nvPr/>
        </p:nvCxnSpPr>
        <p:spPr bwMode="auto">
          <a:xfrm flipH="1">
            <a:off x="8543043" y="3281403"/>
            <a:ext cx="9760" cy="217654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9" name="椭圆 58"/>
          <p:cNvSpPr/>
          <p:nvPr/>
        </p:nvSpPr>
        <p:spPr bwMode="auto">
          <a:xfrm>
            <a:off x="8485129" y="3135376"/>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sp>
        <p:nvSpPr>
          <p:cNvPr id="60" name="文本框 59"/>
          <p:cNvSpPr txBox="1"/>
          <p:nvPr/>
        </p:nvSpPr>
        <p:spPr>
          <a:xfrm>
            <a:off x="6043433" y="2228726"/>
            <a:ext cx="1952170" cy="1615827"/>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sz="1000" dirty="0"/>
              <a:t>3GPP generic </a:t>
            </a:r>
            <a:r>
              <a:rPr lang="en-US" altLang="zh-CN" sz="1000" dirty="0" smtClean="0"/>
              <a:t>NotifynewAalrm</a:t>
            </a:r>
            <a:endParaRPr lang="en-US" altLang="zh-CN" sz="1000" dirty="0"/>
          </a:p>
          <a:p>
            <a:pPr marL="171450" indent="-171450">
              <a:buFontTx/>
              <a:buChar char="-"/>
            </a:pPr>
            <a:r>
              <a:rPr lang="en-US" altLang="zh-CN" sz="1000" dirty="0" smtClean="0"/>
              <a:t>objectClass: </a:t>
            </a:r>
            <a:r>
              <a:rPr lang="en-US" altLang="zh-CN" sz="1000" i="1" dirty="0" smtClean="0"/>
              <a:t>Value A</a:t>
            </a:r>
          </a:p>
          <a:p>
            <a:pPr marL="171450" indent="-171450">
              <a:buFontTx/>
              <a:buChar char="-"/>
            </a:pPr>
            <a:r>
              <a:rPr lang="en-US" altLang="zh-CN" sz="1000" dirty="0" smtClean="0"/>
              <a:t>objectInstance: </a:t>
            </a:r>
            <a:r>
              <a:rPr lang="en-US" altLang="zh-CN" sz="1000" i="1" dirty="0" smtClean="0"/>
              <a:t>Value B</a:t>
            </a:r>
          </a:p>
          <a:p>
            <a:pPr marL="171450" indent="-171450">
              <a:buFontTx/>
              <a:buChar char="-"/>
            </a:pPr>
            <a:r>
              <a:rPr lang="en-US" altLang="zh-CN" sz="1000" dirty="0" smtClean="0"/>
              <a:t>notificationId: </a:t>
            </a:r>
            <a:r>
              <a:rPr lang="en-US" altLang="zh-CN" sz="1000" i="1" dirty="0" smtClean="0">
                <a:solidFill>
                  <a:srgbClr val="3333FF"/>
                </a:solidFill>
              </a:rPr>
              <a:t>Value C</a:t>
            </a:r>
          </a:p>
          <a:p>
            <a:pPr marL="171450" indent="-171450">
              <a:buFontTx/>
              <a:buChar char="-"/>
            </a:pPr>
            <a:r>
              <a:rPr lang="en-US" altLang="zh-CN" sz="1000" dirty="0" smtClean="0"/>
              <a:t>eventTime</a:t>
            </a:r>
            <a:r>
              <a:rPr lang="en-US" altLang="zh-CN" sz="1000" i="1" dirty="0" smtClean="0"/>
              <a:t>: </a:t>
            </a:r>
            <a:r>
              <a:rPr lang="en-US" altLang="zh-CN" sz="1000" i="1" dirty="0" smtClean="0">
                <a:solidFill>
                  <a:srgbClr val="3333FF"/>
                </a:solidFill>
              </a:rPr>
              <a:t>Value D</a:t>
            </a:r>
          </a:p>
          <a:p>
            <a:pPr marL="171450" indent="-171450">
              <a:buFontTx/>
              <a:buChar char="-"/>
            </a:pPr>
            <a:r>
              <a:rPr lang="en-US" altLang="zh-CN" sz="1000" dirty="0" err="1" smtClean="0"/>
              <a:t>systemDN</a:t>
            </a:r>
            <a:r>
              <a:rPr lang="en-US" altLang="zh-CN" sz="1000" i="1" dirty="0" smtClean="0"/>
              <a:t>: Value E</a:t>
            </a:r>
          </a:p>
          <a:p>
            <a:pPr marL="171450" indent="-171450">
              <a:buFontTx/>
              <a:buChar char="-"/>
            </a:pPr>
            <a:r>
              <a:rPr lang="en-US" altLang="zh-CN" sz="1000" dirty="0" err="1" smtClean="0"/>
              <a:t>notificatioType</a:t>
            </a:r>
            <a:r>
              <a:rPr lang="en-US" altLang="zh-CN" sz="1000" i="1" dirty="0" err="1" smtClean="0"/>
              <a:t>:Value</a:t>
            </a:r>
            <a:r>
              <a:rPr lang="en-US" altLang="zh-CN" sz="1000" i="1" dirty="0" smtClean="0"/>
              <a:t> F</a:t>
            </a:r>
          </a:p>
          <a:p>
            <a:pPr marL="171450" indent="-171450">
              <a:buFontTx/>
              <a:buChar char="-"/>
            </a:pPr>
            <a:r>
              <a:rPr lang="en-US" altLang="zh-CN" sz="1000" dirty="0" err="1" smtClean="0"/>
              <a:t>probableCause</a:t>
            </a:r>
            <a:r>
              <a:rPr lang="en-US" altLang="zh-CN" sz="1000" i="1" dirty="0" smtClean="0"/>
              <a:t>: </a:t>
            </a:r>
            <a:r>
              <a:rPr lang="en-US" altLang="zh-CN" sz="1000" i="1" dirty="0" err="1" smtClean="0"/>
              <a:t>ValueG</a:t>
            </a:r>
            <a:endParaRPr lang="en-US" altLang="zh-CN" sz="1000" i="1" dirty="0" smtClean="0"/>
          </a:p>
          <a:p>
            <a:pPr marL="171450" indent="-171450">
              <a:buFontTx/>
              <a:buChar char="-"/>
            </a:pPr>
            <a:r>
              <a:rPr lang="en-GB" altLang="zh-CN" sz="1000" dirty="0" err="1" smtClean="0"/>
              <a:t>perceivedSeverity</a:t>
            </a:r>
            <a:r>
              <a:rPr lang="en-GB" altLang="zh-CN" sz="1000" i="1" dirty="0" err="1" smtClean="0"/>
              <a:t>:ValueH</a:t>
            </a:r>
            <a:endParaRPr lang="en-GB" altLang="zh-CN" sz="1000" i="1" dirty="0" smtClean="0"/>
          </a:p>
          <a:p>
            <a:pPr marL="171450" indent="-171450">
              <a:buFontTx/>
              <a:buChar char="-"/>
            </a:pPr>
            <a:r>
              <a:rPr lang="en-GB" altLang="zh-CN" sz="1000" i="1" dirty="0" smtClean="0"/>
              <a:t>……</a:t>
            </a:r>
            <a:endParaRPr lang="en-US" altLang="zh-CN" sz="1000" i="1" dirty="0"/>
          </a:p>
        </p:txBody>
      </p:sp>
      <p:sp>
        <p:nvSpPr>
          <p:cNvPr id="61" name="文本框 60"/>
          <p:cNvSpPr txBox="1"/>
          <p:nvPr/>
        </p:nvSpPr>
        <p:spPr>
          <a:xfrm>
            <a:off x="8712194" y="2100832"/>
            <a:ext cx="2224524" cy="1477328"/>
          </a:xfrm>
          <a:prstGeom prst="rect">
            <a:avLst/>
          </a:prstGeom>
          <a:solidFill>
            <a:schemeClr val="accent6">
              <a:lumMod val="60000"/>
              <a:lumOff val="40000"/>
            </a:schemeClr>
          </a:solidFill>
          <a:ln>
            <a:solidFill>
              <a:schemeClr val="tx1"/>
            </a:solidFill>
            <a:prstDash val="dash"/>
          </a:ln>
        </p:spPr>
        <p:txBody>
          <a:bodyPr wrap="square" rtlCol="0">
            <a:spAutoFit/>
          </a:bodyPr>
          <a:lstStyle>
            <a:defPPr>
              <a:defRPr lang="en-GB"/>
            </a:defPPr>
            <a:lvl1pPr>
              <a:defRPr sz="900"/>
            </a:lvl1pPr>
          </a:lstStyle>
          <a:p>
            <a:r>
              <a:rPr lang="en-US" altLang="zh-CN" sz="1000" dirty="0"/>
              <a:t>ONAP VES </a:t>
            </a:r>
            <a:r>
              <a:rPr lang="en-US" altLang="zh-CN" sz="1000" dirty="0" smtClean="0"/>
              <a:t>CommonEventHeader</a:t>
            </a:r>
          </a:p>
          <a:p>
            <a:pPr marL="171450" indent="-171450">
              <a:buFontTx/>
              <a:buChar char="-"/>
            </a:pPr>
            <a:r>
              <a:rPr lang="en-US" altLang="zh-CN" sz="1000" dirty="0" err="1" smtClean="0"/>
              <a:t>sourceId</a:t>
            </a:r>
            <a:r>
              <a:rPr lang="en-US" altLang="zh-CN" sz="1000" dirty="0"/>
              <a:t>:</a:t>
            </a:r>
          </a:p>
          <a:p>
            <a:pPr marL="171450" indent="-171450">
              <a:buFontTx/>
              <a:buChar char="-"/>
            </a:pPr>
            <a:r>
              <a:rPr lang="en-US" altLang="zh-CN" sz="1000" dirty="0" smtClean="0"/>
              <a:t>eventId: </a:t>
            </a:r>
            <a:r>
              <a:rPr lang="en-US" altLang="zh-CN" sz="1000" i="1" dirty="0" smtClean="0">
                <a:solidFill>
                  <a:srgbClr val="3333FF"/>
                </a:solidFill>
              </a:rPr>
              <a:t>Value C</a:t>
            </a:r>
          </a:p>
          <a:p>
            <a:pPr marL="171450" indent="-171450">
              <a:buFontTx/>
              <a:buChar char="-"/>
            </a:pPr>
            <a:r>
              <a:rPr lang="en-US" altLang="zh-CN" sz="1000" dirty="0" err="1" smtClean="0"/>
              <a:t>eventName</a:t>
            </a:r>
            <a:r>
              <a:rPr lang="en-US" altLang="zh-CN" sz="1000" dirty="0" smtClean="0"/>
              <a:t>:</a:t>
            </a:r>
          </a:p>
          <a:p>
            <a:pPr marL="171450" indent="-171450">
              <a:buFontTx/>
              <a:buChar char="-"/>
            </a:pPr>
            <a:r>
              <a:rPr lang="en-US" altLang="zh-CN" sz="1000" dirty="0" err="1" smtClean="0"/>
              <a:t>lastEpochMicroses</a:t>
            </a:r>
            <a:r>
              <a:rPr lang="en-US" altLang="zh-CN" sz="1000" dirty="0" smtClean="0"/>
              <a:t>: </a:t>
            </a:r>
            <a:r>
              <a:rPr lang="en-US" altLang="zh-CN" sz="1000" i="1" dirty="0" smtClean="0">
                <a:solidFill>
                  <a:srgbClr val="3333FF"/>
                </a:solidFill>
              </a:rPr>
              <a:t>Value </a:t>
            </a:r>
            <a:r>
              <a:rPr lang="en-US" altLang="zh-CN" sz="1000" i="1" dirty="0">
                <a:solidFill>
                  <a:srgbClr val="3333FF"/>
                </a:solidFill>
              </a:rPr>
              <a:t>D</a:t>
            </a:r>
          </a:p>
          <a:p>
            <a:pPr marL="171450" indent="-171450">
              <a:buFontTx/>
              <a:buChar char="-"/>
            </a:pPr>
            <a:r>
              <a:rPr lang="en-GB" altLang="zh-CN" sz="1000" dirty="0" err="1" smtClean="0"/>
              <a:t>startEpochMicrosec</a:t>
            </a:r>
            <a:r>
              <a:rPr lang="en-GB" altLang="zh-CN" sz="1000" dirty="0" smtClean="0"/>
              <a:t>: </a:t>
            </a:r>
            <a:r>
              <a:rPr lang="en-GB" altLang="zh-CN" sz="1000" i="1" dirty="0" smtClean="0">
                <a:solidFill>
                  <a:srgbClr val="3333FF"/>
                </a:solidFill>
              </a:rPr>
              <a:t>Vlaue </a:t>
            </a:r>
            <a:r>
              <a:rPr lang="en-GB" altLang="zh-CN" sz="1000" i="1" dirty="0">
                <a:solidFill>
                  <a:srgbClr val="3333FF"/>
                </a:solidFill>
              </a:rPr>
              <a:t>D</a:t>
            </a:r>
          </a:p>
          <a:p>
            <a:pPr marL="171450" indent="-171450">
              <a:buFontTx/>
              <a:buChar char="-"/>
            </a:pPr>
            <a:r>
              <a:rPr lang="en-GB" altLang="zh-CN" sz="1000" dirty="0"/>
              <a:t>d</a:t>
            </a:r>
            <a:r>
              <a:rPr lang="en-GB" altLang="zh-CN" sz="1000" dirty="0" smtClean="0"/>
              <a:t>omain:</a:t>
            </a:r>
          </a:p>
          <a:p>
            <a:pPr marL="171450" indent="-171450">
              <a:buFontTx/>
              <a:buChar char="-"/>
            </a:pPr>
            <a:r>
              <a:rPr lang="en-GB" altLang="zh-CN" sz="1000" dirty="0"/>
              <a:t>p</a:t>
            </a:r>
            <a:r>
              <a:rPr lang="en-GB" altLang="zh-CN" sz="1000" dirty="0" smtClean="0"/>
              <a:t>riority:</a:t>
            </a:r>
          </a:p>
          <a:p>
            <a:r>
              <a:rPr lang="en-GB" altLang="zh-CN" sz="1000" dirty="0" smtClean="0"/>
              <a:t>…..</a:t>
            </a:r>
            <a:endParaRPr lang="en-US" altLang="zh-CN" sz="1000" dirty="0" smtClean="0"/>
          </a:p>
        </p:txBody>
      </p:sp>
      <p:cxnSp>
        <p:nvCxnSpPr>
          <p:cNvPr id="62" name="直接连接符 61"/>
          <p:cNvCxnSpPr>
            <a:stCxn id="63" idx="2"/>
          </p:cNvCxnSpPr>
          <p:nvPr/>
        </p:nvCxnSpPr>
        <p:spPr bwMode="auto">
          <a:xfrm flipV="1">
            <a:off x="8543043" y="1971270"/>
            <a:ext cx="19521" cy="105351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3" name="任意多边形 62"/>
          <p:cNvSpPr/>
          <p:nvPr/>
        </p:nvSpPr>
        <p:spPr>
          <a:xfrm>
            <a:off x="8461318" y="3022954"/>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cxnSp>
        <p:nvCxnSpPr>
          <p:cNvPr id="65" name="直接连接符 64"/>
          <p:cNvCxnSpPr>
            <a:stCxn id="66" idx="4"/>
          </p:cNvCxnSpPr>
          <p:nvPr/>
        </p:nvCxnSpPr>
        <p:spPr bwMode="auto">
          <a:xfrm flipH="1">
            <a:off x="8098224" y="3338261"/>
            <a:ext cx="2251" cy="2119684"/>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6" name="椭圆 65"/>
          <p:cNvSpPr/>
          <p:nvPr/>
        </p:nvSpPr>
        <p:spPr bwMode="auto">
          <a:xfrm>
            <a:off x="8032331" y="3183004"/>
            <a:ext cx="136288" cy="15525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cxnSp>
        <p:nvCxnSpPr>
          <p:cNvPr id="67" name="直接连接符 66"/>
          <p:cNvCxnSpPr>
            <a:stCxn id="68" idx="2"/>
          </p:cNvCxnSpPr>
          <p:nvPr/>
        </p:nvCxnSpPr>
        <p:spPr bwMode="auto">
          <a:xfrm flipV="1">
            <a:off x="8086700" y="1983449"/>
            <a:ext cx="11525" cy="105947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8" name="任意多边形 67"/>
          <p:cNvSpPr/>
          <p:nvPr/>
        </p:nvSpPr>
        <p:spPr>
          <a:xfrm>
            <a:off x="8004975" y="3041093"/>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sp>
        <p:nvSpPr>
          <p:cNvPr id="69" name="文本框 68"/>
          <p:cNvSpPr txBox="1"/>
          <p:nvPr/>
        </p:nvSpPr>
        <p:spPr>
          <a:xfrm>
            <a:off x="8712194" y="3650466"/>
            <a:ext cx="2224524" cy="1708160"/>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sz="1050" dirty="0"/>
              <a:t>3GPP generic </a:t>
            </a:r>
            <a:r>
              <a:rPr lang="en-US" altLang="zh-CN" sz="1050" dirty="0" smtClean="0"/>
              <a:t>NotifynewAalrm</a:t>
            </a:r>
            <a:endParaRPr lang="en-US" altLang="zh-CN" sz="1050" dirty="0"/>
          </a:p>
          <a:p>
            <a:pPr marL="171450" indent="-171450">
              <a:buFontTx/>
              <a:buChar char="-"/>
            </a:pPr>
            <a:r>
              <a:rPr lang="en-US" altLang="zh-CN" sz="1050" dirty="0" smtClean="0"/>
              <a:t>objectClass: </a:t>
            </a:r>
            <a:r>
              <a:rPr lang="en-US" altLang="zh-CN" sz="1050" i="1" dirty="0" smtClean="0"/>
              <a:t>Value A</a:t>
            </a:r>
          </a:p>
          <a:p>
            <a:pPr marL="171450" indent="-171450">
              <a:buFontTx/>
              <a:buChar char="-"/>
            </a:pPr>
            <a:r>
              <a:rPr lang="en-US" altLang="zh-CN" sz="1050" dirty="0" smtClean="0"/>
              <a:t>objectInstance: </a:t>
            </a:r>
            <a:r>
              <a:rPr lang="en-US" altLang="zh-CN" sz="1050" i="1" dirty="0" smtClean="0"/>
              <a:t>Value B</a:t>
            </a:r>
          </a:p>
          <a:p>
            <a:pPr marL="171450" indent="-171450">
              <a:buFontTx/>
              <a:buChar char="-"/>
            </a:pPr>
            <a:r>
              <a:rPr lang="en-US" altLang="zh-CN" sz="1050" dirty="0" smtClean="0"/>
              <a:t>notificationId: </a:t>
            </a:r>
            <a:r>
              <a:rPr lang="en-US" altLang="zh-CN" sz="1050" i="1" dirty="0" smtClean="0">
                <a:solidFill>
                  <a:srgbClr val="3333FF"/>
                </a:solidFill>
              </a:rPr>
              <a:t>Value C</a:t>
            </a:r>
          </a:p>
          <a:p>
            <a:pPr marL="171450" indent="-171450">
              <a:buFontTx/>
              <a:buChar char="-"/>
            </a:pPr>
            <a:r>
              <a:rPr lang="en-US" altLang="zh-CN" sz="1050" dirty="0" smtClean="0"/>
              <a:t>eventTime</a:t>
            </a:r>
            <a:r>
              <a:rPr lang="en-US" altLang="zh-CN" sz="1050" i="1" dirty="0" smtClean="0"/>
              <a:t>: </a:t>
            </a:r>
            <a:r>
              <a:rPr lang="en-US" altLang="zh-CN" sz="1050" i="1" dirty="0" smtClean="0">
                <a:solidFill>
                  <a:srgbClr val="3333FF"/>
                </a:solidFill>
              </a:rPr>
              <a:t>Value D</a:t>
            </a:r>
          </a:p>
          <a:p>
            <a:pPr marL="171450" indent="-171450">
              <a:buFontTx/>
              <a:buChar char="-"/>
            </a:pPr>
            <a:r>
              <a:rPr lang="en-US" altLang="zh-CN" sz="1050" dirty="0" err="1" smtClean="0"/>
              <a:t>systemDN</a:t>
            </a:r>
            <a:r>
              <a:rPr lang="en-US" altLang="zh-CN" sz="1050" i="1" dirty="0" smtClean="0"/>
              <a:t>: Value E</a:t>
            </a:r>
          </a:p>
          <a:p>
            <a:pPr marL="171450" indent="-171450">
              <a:buFontTx/>
              <a:buChar char="-"/>
            </a:pPr>
            <a:r>
              <a:rPr lang="en-US" altLang="zh-CN" sz="1050" dirty="0" err="1" smtClean="0"/>
              <a:t>notificatioType</a:t>
            </a:r>
            <a:r>
              <a:rPr lang="en-US" altLang="zh-CN" sz="1050" i="1" dirty="0" err="1" smtClean="0"/>
              <a:t>:Value</a:t>
            </a:r>
            <a:r>
              <a:rPr lang="en-US" altLang="zh-CN" sz="1050" i="1" dirty="0" smtClean="0"/>
              <a:t> F</a:t>
            </a:r>
          </a:p>
          <a:p>
            <a:pPr marL="171450" indent="-171450">
              <a:buFontTx/>
              <a:buChar char="-"/>
            </a:pPr>
            <a:r>
              <a:rPr lang="en-US" altLang="zh-CN" sz="1050" dirty="0" err="1" smtClean="0"/>
              <a:t>probableCause</a:t>
            </a:r>
            <a:r>
              <a:rPr lang="en-US" altLang="zh-CN" sz="1050" i="1" dirty="0" smtClean="0"/>
              <a:t>: </a:t>
            </a:r>
            <a:r>
              <a:rPr lang="en-US" altLang="zh-CN" sz="1050" i="1" dirty="0" err="1" smtClean="0"/>
              <a:t>ValueG</a:t>
            </a:r>
            <a:endParaRPr lang="en-US" altLang="zh-CN" sz="1050" i="1" dirty="0" smtClean="0"/>
          </a:p>
          <a:p>
            <a:pPr marL="171450" indent="-171450">
              <a:buFontTx/>
              <a:buChar char="-"/>
            </a:pPr>
            <a:r>
              <a:rPr lang="en-GB" altLang="zh-CN" sz="1050" dirty="0" err="1" smtClean="0"/>
              <a:t>perceivedSeverity</a:t>
            </a:r>
            <a:r>
              <a:rPr lang="en-GB" altLang="zh-CN" sz="1050" i="1" dirty="0" err="1" smtClean="0"/>
              <a:t>:ValueH</a:t>
            </a:r>
            <a:endParaRPr lang="en-GB" altLang="zh-CN" sz="1050" i="1" dirty="0" smtClean="0"/>
          </a:p>
          <a:p>
            <a:pPr marL="171450" indent="-171450">
              <a:buFontTx/>
              <a:buChar char="-"/>
            </a:pPr>
            <a:r>
              <a:rPr lang="en-GB" altLang="zh-CN" sz="1050" i="1" dirty="0" smtClean="0"/>
              <a:t>……</a:t>
            </a:r>
            <a:endParaRPr lang="en-US" altLang="zh-CN" sz="1050" i="1" dirty="0"/>
          </a:p>
        </p:txBody>
      </p:sp>
      <p:sp>
        <p:nvSpPr>
          <p:cNvPr id="70" name="文本框 69"/>
          <p:cNvSpPr txBox="1"/>
          <p:nvPr/>
        </p:nvSpPr>
        <p:spPr>
          <a:xfrm>
            <a:off x="5978419" y="860369"/>
            <a:ext cx="4439036" cy="292388"/>
          </a:xfrm>
          <a:prstGeom prst="rect">
            <a:avLst/>
          </a:prstGeom>
          <a:noFill/>
        </p:spPr>
        <p:txBody>
          <a:bodyPr wrap="none" rtlCol="0">
            <a:spAutoFit/>
          </a:bodyPr>
          <a:lstStyle/>
          <a:p>
            <a:r>
              <a:rPr lang="en-US" altLang="zh-CN" b="1" dirty="0" smtClean="0"/>
              <a:t>Example for integration approach for </a:t>
            </a:r>
            <a:r>
              <a:rPr lang="en-US" altLang="zh-CN" b="1" dirty="0" err="1" smtClean="0"/>
              <a:t>NotifynewAlarm</a:t>
            </a:r>
            <a:endParaRPr lang="zh-CN" altLang="en-US" b="1" dirty="0"/>
          </a:p>
        </p:txBody>
      </p:sp>
      <p:cxnSp>
        <p:nvCxnSpPr>
          <p:cNvPr id="80" name="肘形连接符 79"/>
          <p:cNvCxnSpPr>
            <a:endCxn id="89" idx="6"/>
          </p:cNvCxnSpPr>
          <p:nvPr/>
        </p:nvCxnSpPr>
        <p:spPr bwMode="auto">
          <a:xfrm rot="5400000" flipH="1" flipV="1">
            <a:off x="9953307" y="3603443"/>
            <a:ext cx="1537709" cy="164376"/>
          </a:xfrm>
          <a:prstGeom prst="bentConnector4">
            <a:avLst>
              <a:gd name="adj1" fmla="val -1009"/>
              <a:gd name="adj2" fmla="val 239071"/>
            </a:avLst>
          </a:prstGeom>
          <a:solidFill>
            <a:schemeClr val="accent1"/>
          </a:solidFill>
          <a:ln w="9525" cap="flat" cmpd="sng" algn="ctr">
            <a:solidFill>
              <a:schemeClr val="tx1"/>
            </a:solidFill>
            <a:prstDash val="solid"/>
            <a:round/>
            <a:headEnd type="none" w="med" len="med"/>
            <a:tailEnd type="arrow" w="med" len="med"/>
          </a:ln>
          <a:effectLst/>
        </p:spPr>
      </p:cxnSp>
      <p:cxnSp>
        <p:nvCxnSpPr>
          <p:cNvPr id="82" name="肘形连接符 81"/>
          <p:cNvCxnSpPr>
            <a:stCxn id="86" idx="6"/>
            <a:endCxn id="84" idx="6"/>
          </p:cNvCxnSpPr>
          <p:nvPr/>
        </p:nvCxnSpPr>
        <p:spPr bwMode="auto">
          <a:xfrm flipH="1" flipV="1">
            <a:off x="10195531" y="2520405"/>
            <a:ext cx="292180" cy="1730943"/>
          </a:xfrm>
          <a:prstGeom prst="bentConnector3">
            <a:avLst>
              <a:gd name="adj1" fmla="val -328605"/>
            </a:avLst>
          </a:prstGeom>
          <a:solidFill>
            <a:schemeClr val="accent1"/>
          </a:solidFill>
          <a:ln w="9525" cap="flat" cmpd="sng" algn="ctr">
            <a:solidFill>
              <a:schemeClr val="tx1"/>
            </a:solidFill>
            <a:prstDash val="solid"/>
            <a:round/>
            <a:headEnd type="none" w="med" len="med"/>
            <a:tailEnd type="arrow" w="med" len="med"/>
          </a:ln>
          <a:effectLst/>
        </p:spPr>
      </p:cxnSp>
      <p:sp>
        <p:nvSpPr>
          <p:cNvPr id="84" name="椭圆 83"/>
          <p:cNvSpPr/>
          <p:nvPr/>
        </p:nvSpPr>
        <p:spPr bwMode="auto">
          <a:xfrm>
            <a:off x="10087620" y="2472465"/>
            <a:ext cx="107911" cy="95879"/>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86" name="椭圆 85"/>
          <p:cNvSpPr/>
          <p:nvPr/>
        </p:nvSpPr>
        <p:spPr bwMode="auto">
          <a:xfrm>
            <a:off x="10379800" y="4203408"/>
            <a:ext cx="107911" cy="95879"/>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89" name="椭圆 88"/>
          <p:cNvSpPr/>
          <p:nvPr/>
        </p:nvSpPr>
        <p:spPr bwMode="auto">
          <a:xfrm>
            <a:off x="10696438" y="2868836"/>
            <a:ext cx="107911" cy="95879"/>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92" name="椭圆 91"/>
          <p:cNvSpPr/>
          <p:nvPr/>
        </p:nvSpPr>
        <p:spPr bwMode="auto">
          <a:xfrm>
            <a:off x="10532062" y="4406546"/>
            <a:ext cx="107911" cy="95879"/>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95" name="文本框 94"/>
          <p:cNvSpPr txBox="1"/>
          <p:nvPr/>
        </p:nvSpPr>
        <p:spPr>
          <a:xfrm>
            <a:off x="10994632" y="3088191"/>
            <a:ext cx="1197902" cy="830997"/>
          </a:xfrm>
          <a:prstGeom prst="rect">
            <a:avLst/>
          </a:prstGeom>
          <a:noFill/>
        </p:spPr>
        <p:txBody>
          <a:bodyPr wrap="square" rtlCol="0">
            <a:spAutoFit/>
          </a:bodyPr>
          <a:lstStyle/>
          <a:p>
            <a:r>
              <a:rPr lang="en-US" altLang="zh-CN" sz="1200" dirty="0" smtClean="0">
                <a:solidFill>
                  <a:srgbClr val="3333FF"/>
                </a:solidFill>
              </a:rPr>
              <a:t>Mapping: Populate the value to ONAP header</a:t>
            </a:r>
            <a:endParaRPr lang="zh-CN" altLang="en-US" sz="1200" dirty="0">
              <a:solidFill>
                <a:srgbClr val="3333FF"/>
              </a:solidFill>
            </a:endParaRPr>
          </a:p>
        </p:txBody>
      </p:sp>
      <p:sp>
        <p:nvSpPr>
          <p:cNvPr id="97" name="矩形 96"/>
          <p:cNvSpPr/>
          <p:nvPr/>
        </p:nvSpPr>
        <p:spPr>
          <a:xfrm>
            <a:off x="36721" y="473458"/>
            <a:ext cx="10050899" cy="307777"/>
          </a:xfrm>
          <a:prstGeom prst="rect">
            <a:avLst/>
          </a:prstGeom>
        </p:spPr>
        <p:txBody>
          <a:bodyPr wrap="square">
            <a:spAutoFit/>
          </a:bodyPr>
          <a:lstStyle/>
          <a:p>
            <a:r>
              <a:rPr lang="en-US" altLang="zh-CN" sz="1400" b="1" dirty="0" smtClean="0"/>
              <a:t>Proposal-1: the </a:t>
            </a:r>
            <a:r>
              <a:rPr lang="en-US" altLang="zh-CN" sz="1400" b="1" dirty="0"/>
              <a:t>group to </a:t>
            </a:r>
            <a:r>
              <a:rPr lang="en-US" altLang="zh-CN" sz="1400" b="1" dirty="0" smtClean="0"/>
              <a:t>endorse the following 3GPP-ONAP integration option and send LS to ONAP. </a:t>
            </a:r>
            <a:endParaRPr lang="en-US" altLang="zh-CN" sz="1400" b="1" dirty="0"/>
          </a:p>
        </p:txBody>
      </p:sp>
      <p:sp>
        <p:nvSpPr>
          <p:cNvPr id="44" name="文本框 43"/>
          <p:cNvSpPr txBox="1"/>
          <p:nvPr/>
        </p:nvSpPr>
        <p:spPr>
          <a:xfrm>
            <a:off x="6194063" y="5853160"/>
            <a:ext cx="5959970" cy="461665"/>
          </a:xfrm>
          <a:prstGeom prst="rect">
            <a:avLst/>
          </a:prstGeom>
          <a:noFill/>
        </p:spPr>
        <p:txBody>
          <a:bodyPr wrap="square" rtlCol="0">
            <a:spAutoFit/>
          </a:bodyPr>
          <a:lstStyle/>
          <a:p>
            <a:r>
              <a:rPr lang="en-US" altLang="zh-CN" sz="1200" dirty="0" smtClean="0"/>
              <a:t>ONAP could also add a new field to VES header if 3GPP mapping recommendation doesn’t meet their requirements.</a:t>
            </a:r>
            <a:endParaRPr lang="zh-CN" altLang="en-US" sz="1200" dirty="0"/>
          </a:p>
        </p:txBody>
      </p:sp>
    </p:spTree>
    <p:extLst>
      <p:ext uri="{BB962C8B-B14F-4D97-AF65-F5344CB8AC3E}">
        <p14:creationId xmlns:p14="http://schemas.microsoft.com/office/powerpoint/2010/main" val="136699537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CEEACA"/>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131505</TotalTime>
  <Words>1458</Words>
  <Application>Microsoft Office PowerPoint</Application>
  <PresentationFormat>宽屏</PresentationFormat>
  <Paragraphs>191</Paragraphs>
  <Slides>11</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11</vt:i4>
      </vt:variant>
    </vt:vector>
  </HeadingPairs>
  <TitlesOfParts>
    <vt:vector size="17" baseType="lpstr">
      <vt:lpstr>宋体</vt:lpstr>
      <vt:lpstr>Arial</vt:lpstr>
      <vt:lpstr>Calibri</vt:lpstr>
      <vt:lpstr>Times New Roman</vt:lpstr>
      <vt:lpstr>Wingdings</vt:lpstr>
      <vt:lpstr>Office Theme</vt:lpstr>
      <vt:lpstr>    Discussion on potential ways for integration of ONAP and 3GPP MnS </vt:lpstr>
      <vt:lpstr>Background of SA5#127 meeting discussion</vt:lpstr>
      <vt:lpstr>Option1: Envelop/payload: 3GPP notification unchanged (assuming all information are there), VES header unchanged (add new ENUM value)</vt:lpstr>
      <vt:lpstr>Option2-Escalation: copy some 3GPP payload into VES extension. </vt:lpstr>
      <vt:lpstr>Option4-Mapping2: 3GPP notification stage2 unchanged (assuming all information are there), VES specification unchanged. SA5 decide which stage2 attributes can map to the VES header attributes. The whole notification of 3GPP stage2 go into the VES payload</vt:lpstr>
      <vt:lpstr>Observation of current ONAP VES Specification-Perf3gpp</vt:lpstr>
      <vt:lpstr>Observation of current 3GPP ONAP integration specification- FM</vt:lpstr>
      <vt:lpstr>Observation of current ‘notifyNewAlarm’ JSON schema in TS 28.532   </vt:lpstr>
      <vt:lpstr>Detailed Proposal for endorsement (1)</vt:lpstr>
      <vt:lpstr>Detailed Proposal for endorsement (2)</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Huawei r2</cp:lastModifiedBy>
  <cp:revision>3205</cp:revision>
  <dcterms:created xsi:type="dcterms:W3CDTF">2008-08-30T09:32:10Z</dcterms:created>
  <dcterms:modified xsi:type="dcterms:W3CDTF">2019-11-22T05:43:51Z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(3)kKbNIIeLM3JNgRlKEkSr92bGoBAAQL53OPQJaL0fJPxbbhYq99cNfLymEcp2yzNtu//is+Op
FJ31sF1YeS/2S+85unLiX86fgy09KXGvRub9xdY50V4MANSOOzUapupPIs9D/JfbMR78XUGi
3Why5X26e1m3D5VRAdlN76L9RkOAYaUQ5nvt5rcxJJSv1IrZO7MC8mkGPwMn98z4TrEQ+THS
v6HnhCWbmjCIZIyAqQ</vt:lpwstr>
  </property>
  <property fmtid="{D5CDD505-2E9C-101B-9397-08002B2CF9AE}" pid="3" name="_2015_ms_pID_7253431">
    <vt:lpwstr>niXH8ep+SeO2aTlQF2NUm9m4SHmn3flwcOaRSONjmkzOyHA3qMKUpS
YAINF2Ch34VGEro+N6i3ZCi9q4m4xlVhAe+QWa9Y+s6N0iRTPijxYs1r7mJkNelK0ztfVt1e
Tz6ZU6yY9G9czYPJlygdc5/C580sHz0TELWCE0n2j/pSn7/EIDuDVhyqSdyyM17tNqey2jit
nJuVwNYpI3MMRhuoQHbPvi1YGOHWeFA4z1AN</vt:lpwstr>
  </property>
  <property fmtid="{D5CDD505-2E9C-101B-9397-08002B2CF9AE}" pid="4" name="_2015_ms_pID_7253432">
    <vt:lpwstr>yQ==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1574332662</vt:lpwstr>
  </property>
</Properties>
</file>